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handoutMasterIdLst>
    <p:handoutMasterId r:id="rId20"/>
  </p:handoutMasterIdLst>
  <p:sldIdLst>
    <p:sldId id="347" r:id="rId3"/>
    <p:sldId id="348" r:id="rId4"/>
    <p:sldId id="421" r:id="rId5"/>
    <p:sldId id="349" r:id="rId6"/>
    <p:sldId id="422" r:id="rId7"/>
    <p:sldId id="434" r:id="rId8"/>
    <p:sldId id="423" r:id="rId9"/>
    <p:sldId id="367" r:id="rId10"/>
    <p:sldId id="413" r:id="rId12"/>
    <p:sldId id="439" r:id="rId13"/>
    <p:sldId id="415" r:id="rId14"/>
    <p:sldId id="425" r:id="rId15"/>
    <p:sldId id="436" r:id="rId16"/>
    <p:sldId id="437" r:id="rId17"/>
    <p:sldId id="426" r:id="rId18"/>
    <p:sldId id="370" r:id="rId19"/>
  </p:sldIdLst>
  <p:sldSz cx="12192000" cy="6858000"/>
  <p:notesSz cx="6858000" cy="9144000"/>
  <p:embeddedFontLst>
    <p:embeddedFont>
      <p:font typeface="SimSun" panose="02010600030101010101" pitchFamily="2" charset="-122"/>
      <p:regular r:id="rId24"/>
    </p:embeddedFont>
    <p:embeddedFont>
      <p:font typeface="Gilroy" panose="00000400000000000000" charset="0"/>
      <p:regular r:id="rId25"/>
    </p:embeddedFont>
    <p:embeddedFont>
      <p:font typeface="Arial Black" panose="020B0A04020102020204" charset="0"/>
      <p:bold r:id="rId26"/>
    </p:embeddedFont>
    <p:embeddedFont>
      <p:font typeface="Century Gothic" panose="020B0502020202020204" charset="0"/>
      <p:regular r:id="rId27"/>
      <p:bold r:id="rId28"/>
      <p:italic r:id="rId29"/>
      <p:boldItalic r:id="rId30"/>
    </p:embeddedFont>
    <p:embeddedFont>
      <p:font typeface="Montserrat" charset="0"/>
      <p:regular r:id="rId31"/>
      <p:bold r:id="rId32"/>
      <p:italic r:id="rId33"/>
      <p:boldItalic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D5C3EF26-24B7-4CB6-ACC5-A9CC96F73EED}">
          <p14:sldIdLst>
            <p14:sldId id="347"/>
            <p14:sldId id="348"/>
            <p14:sldId id="421"/>
            <p14:sldId id="349"/>
            <p14:sldId id="422"/>
            <p14:sldId id="434"/>
            <p14:sldId id="423"/>
            <p14:sldId id="367"/>
            <p14:sldId id="413"/>
            <p14:sldId id="439"/>
            <p14:sldId id="415"/>
            <p14:sldId id="425"/>
            <p14:sldId id="436"/>
            <p14:sldId id="437"/>
            <p14:sldId id="426"/>
            <p14:sldId id="370"/>
          </p14:sldIdLst>
        </p14:section>
      </p14:sectionLst>
    </p:ext>
    <p:ext uri="{EFAFB233-063F-42B5-8137-9DF3F51BA10A}">
      <p15:sldGuideLst xmlns:p15="http://schemas.microsoft.com/office/powerpoint/2012/main">
        <p15:guide id="2" pos="3880" userDrawn="1">
          <p15:clr>
            <a:srgbClr val="A4A3A4"/>
          </p15:clr>
        </p15:guide>
        <p15:guide id="3" orient="horz" pos="24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5F5F5"/>
    <a:srgbClr val="F59563"/>
    <a:srgbClr val="F4F4F4"/>
    <a:srgbClr val="FBD0BB"/>
    <a:srgbClr val="7BAEEB"/>
    <a:srgbClr val="A86061"/>
    <a:srgbClr val="81B3E4"/>
    <a:srgbClr val="6666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41" autoAdjust="0"/>
    <p:restoredTop sz="94638" autoAdjust="0"/>
  </p:normalViewPr>
  <p:slideViewPr>
    <p:cSldViewPr snapToGrid="0" showGuides="1">
      <p:cViewPr>
        <p:scale>
          <a:sx n="50" d="100"/>
          <a:sy n="50" d="100"/>
        </p:scale>
        <p:origin x="1530" y="1206"/>
      </p:cViewPr>
      <p:guideLst>
        <p:guide pos="3880"/>
        <p:guide orient="horz" pos="2423"/>
      </p:guideLst>
    </p:cSldViewPr>
  </p:slideViewPr>
  <p:notesTextViewPr>
    <p:cViewPr>
      <p:scale>
        <a:sx n="1" d="1"/>
        <a:sy n="1" d="1"/>
      </p:scale>
      <p:origin x="0" y="0"/>
    </p:cViewPr>
  </p:notesTextViewPr>
  <p:sorterViewPr>
    <p:cViewPr>
      <p:scale>
        <a:sx n="100" d="100"/>
        <a:sy n="100" d="100"/>
      </p:scale>
      <p:origin x="0" y="-534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18.xml"/><Relationship Id="rId34" Type="http://schemas.openxmlformats.org/officeDocument/2006/relationships/font" Target="fonts/font11.fntdata"/><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Gilroy" panose="00000400000000000000" charset="0"/>
              <a:ea typeface="Gilroy" panose="00000400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Gilroy" panose="00000400000000000000" charset="0"/>
                <a:ea typeface="Gilroy" panose="00000400000000000000" charset="0"/>
              </a:rPr>
            </a:fld>
            <a:endParaRPr lang="zh-CN" altLang="en-US">
              <a:latin typeface="Gilroy" panose="00000400000000000000" charset="0"/>
              <a:ea typeface="Gilroy" panose="00000400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Gilroy" panose="00000400000000000000" charset="0"/>
              <a:ea typeface="Gilroy" panose="00000400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Gilroy" panose="00000400000000000000" charset="0"/>
                <a:ea typeface="Gilroy" panose="00000400000000000000" charset="0"/>
              </a:rPr>
            </a:fld>
            <a:endParaRPr lang="zh-CN" altLang="en-US">
              <a:latin typeface="Gilroy" panose="00000400000000000000" charset="0"/>
              <a:ea typeface="Gilroy" panose="00000400000000000000"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ilroy" panose="00000400000000000000" charset="0"/>
                <a:ea typeface="Gilroy" panose="00000400000000000000"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ilroy" panose="00000400000000000000" charset="0"/>
                <a:ea typeface="Gilroy" panose="00000400000000000000" charset="0"/>
              </a:defRPr>
            </a:lvl1pPr>
          </a:lstStyle>
          <a:p>
            <a:fld id="{88B30F0F-2FCE-41B7-BA44-BA2C5115099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ilroy" panose="00000400000000000000" charset="0"/>
                <a:ea typeface="Gilroy" panose="00000400000000000000"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ilroy" panose="00000400000000000000" charset="0"/>
                <a:ea typeface="Gilroy" panose="00000400000000000000" charset="0"/>
              </a:defRPr>
            </a:lvl1pPr>
          </a:lstStyle>
          <a:p>
            <a:fld id="{E87FBA69-B7CC-4FB5-995C-F38E4AC542A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ilroy" panose="00000400000000000000" charset="0"/>
        <a:ea typeface="Gilroy" panose="00000400000000000000" charset="0"/>
        <a:cs typeface="+mn-cs"/>
      </a:defRPr>
    </a:lvl1pPr>
    <a:lvl2pPr marL="457200" algn="l" defTabSz="914400" rtl="0" eaLnBrk="1" latinLnBrk="0" hangingPunct="1">
      <a:defRPr sz="1200" kern="1200">
        <a:solidFill>
          <a:schemeClr val="tx1"/>
        </a:solidFill>
        <a:latin typeface="Gilroy" panose="00000400000000000000" charset="0"/>
        <a:ea typeface="Gilroy" panose="00000400000000000000" charset="0"/>
        <a:cs typeface="+mn-cs"/>
      </a:defRPr>
    </a:lvl2pPr>
    <a:lvl3pPr marL="914400" algn="l" defTabSz="914400" rtl="0" eaLnBrk="1" latinLnBrk="0" hangingPunct="1">
      <a:defRPr sz="1200" kern="1200">
        <a:solidFill>
          <a:schemeClr val="tx1"/>
        </a:solidFill>
        <a:latin typeface="Gilroy" panose="00000400000000000000" charset="0"/>
        <a:ea typeface="Gilroy" panose="00000400000000000000" charset="0"/>
        <a:cs typeface="+mn-cs"/>
      </a:defRPr>
    </a:lvl3pPr>
    <a:lvl4pPr marL="1371600" algn="l" defTabSz="914400" rtl="0" eaLnBrk="1" latinLnBrk="0" hangingPunct="1">
      <a:defRPr sz="1200" kern="1200">
        <a:solidFill>
          <a:schemeClr val="tx1"/>
        </a:solidFill>
        <a:latin typeface="Gilroy" panose="00000400000000000000" charset="0"/>
        <a:ea typeface="Gilroy" panose="00000400000000000000" charset="0"/>
        <a:cs typeface="+mn-cs"/>
      </a:defRPr>
    </a:lvl4pPr>
    <a:lvl5pPr marL="1828800" algn="l" defTabSz="914400" rtl="0" eaLnBrk="1" latinLnBrk="0" hangingPunct="1">
      <a:defRPr sz="1200" kern="1200">
        <a:solidFill>
          <a:schemeClr val="tx1"/>
        </a:solidFill>
        <a:latin typeface="Gilroy" panose="00000400000000000000" charset="0"/>
        <a:ea typeface="Gilroy" panose="00000400000000000000"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5581650" y="1125538"/>
            <a:ext cx="6059488" cy="3809998"/>
          </a:xfrm>
          <a:custGeom>
            <a:avLst/>
            <a:gdLst>
              <a:gd name="connsiteX0" fmla="*/ 158801 w 6059488"/>
              <a:gd name="connsiteY0" fmla="*/ 0 h 3809998"/>
              <a:gd name="connsiteX1" fmla="*/ 5900687 w 6059488"/>
              <a:gd name="connsiteY1" fmla="*/ 0 h 3809998"/>
              <a:gd name="connsiteX2" fmla="*/ 6059488 w 6059488"/>
              <a:gd name="connsiteY2" fmla="*/ 158801 h 3809998"/>
              <a:gd name="connsiteX3" fmla="*/ 6059488 w 6059488"/>
              <a:gd name="connsiteY3" fmla="*/ 3651197 h 3809998"/>
              <a:gd name="connsiteX4" fmla="*/ 5900687 w 6059488"/>
              <a:gd name="connsiteY4" fmla="*/ 3809998 h 3809998"/>
              <a:gd name="connsiteX5" fmla="*/ 158801 w 6059488"/>
              <a:gd name="connsiteY5" fmla="*/ 3809998 h 3809998"/>
              <a:gd name="connsiteX6" fmla="*/ 0 w 6059488"/>
              <a:gd name="connsiteY6" fmla="*/ 3651197 h 3809998"/>
              <a:gd name="connsiteX7" fmla="*/ 0 w 6059488"/>
              <a:gd name="connsiteY7" fmla="*/ 158801 h 3809998"/>
              <a:gd name="connsiteX8" fmla="*/ 158801 w 6059488"/>
              <a:gd name="connsiteY8" fmla="*/ 0 h 380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9488" h="3809998">
                <a:moveTo>
                  <a:pt x="158801" y="0"/>
                </a:moveTo>
                <a:lnTo>
                  <a:pt x="5900687" y="0"/>
                </a:lnTo>
                <a:cubicBezTo>
                  <a:pt x="5988390" y="0"/>
                  <a:pt x="6059488" y="71098"/>
                  <a:pt x="6059488" y="158801"/>
                </a:cubicBezTo>
                <a:lnTo>
                  <a:pt x="6059488" y="3651197"/>
                </a:lnTo>
                <a:cubicBezTo>
                  <a:pt x="6059488" y="3738900"/>
                  <a:pt x="5988390" y="3809998"/>
                  <a:pt x="5900687" y="3809998"/>
                </a:cubicBezTo>
                <a:lnTo>
                  <a:pt x="158801" y="3809998"/>
                </a:lnTo>
                <a:cubicBezTo>
                  <a:pt x="71098" y="3809998"/>
                  <a:pt x="0" y="3738900"/>
                  <a:pt x="0" y="3651197"/>
                </a:cubicBezTo>
                <a:lnTo>
                  <a:pt x="0" y="158801"/>
                </a:lnTo>
                <a:cubicBezTo>
                  <a:pt x="0" y="71098"/>
                  <a:pt x="71098" y="0"/>
                  <a:pt x="158801"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7372350" y="0"/>
            <a:ext cx="4819650" cy="6858000"/>
          </a:xfrm>
          <a:custGeom>
            <a:avLst/>
            <a:gdLst>
              <a:gd name="connsiteX0" fmla="*/ 0 w 4819650"/>
              <a:gd name="connsiteY0" fmla="*/ 0 h 6858000"/>
              <a:gd name="connsiteX1" fmla="*/ 4819650 w 4819650"/>
              <a:gd name="connsiteY1" fmla="*/ 0 h 6858000"/>
              <a:gd name="connsiteX2" fmla="*/ 4819650 w 4819650"/>
              <a:gd name="connsiteY2" fmla="*/ 6858000 h 6858000"/>
              <a:gd name="connsiteX3" fmla="*/ 0 w 48196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9650" h="6858000">
                <a:moveTo>
                  <a:pt x="0" y="0"/>
                </a:moveTo>
                <a:lnTo>
                  <a:pt x="4819650" y="0"/>
                </a:lnTo>
                <a:lnTo>
                  <a:pt x="4819650" y="6858000"/>
                </a:lnTo>
                <a:lnTo>
                  <a:pt x="0" y="6858000"/>
                </a:ln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4499428"/>
            <a:ext cx="12192000" cy="2358571"/>
          </a:xfrm>
          <a:custGeom>
            <a:avLst/>
            <a:gdLst>
              <a:gd name="connsiteX0" fmla="*/ 0 w 12192000"/>
              <a:gd name="connsiteY0" fmla="*/ 0 h 2358571"/>
              <a:gd name="connsiteX1" fmla="*/ 12192000 w 12192000"/>
              <a:gd name="connsiteY1" fmla="*/ 0 h 2358571"/>
              <a:gd name="connsiteX2" fmla="*/ 12192000 w 12192000"/>
              <a:gd name="connsiteY2" fmla="*/ 2358571 h 2358571"/>
              <a:gd name="connsiteX3" fmla="*/ 0 w 12192000"/>
              <a:gd name="connsiteY3" fmla="*/ 2358571 h 2358571"/>
            </a:gdLst>
            <a:ahLst/>
            <a:cxnLst>
              <a:cxn ang="0">
                <a:pos x="connsiteX0" y="connsiteY0"/>
              </a:cxn>
              <a:cxn ang="0">
                <a:pos x="connsiteX1" y="connsiteY1"/>
              </a:cxn>
              <a:cxn ang="0">
                <a:pos x="connsiteX2" y="connsiteY2"/>
              </a:cxn>
              <a:cxn ang="0">
                <a:pos x="connsiteX3" y="connsiteY3"/>
              </a:cxn>
            </a:cxnLst>
            <a:rect l="l" t="t" r="r" b="b"/>
            <a:pathLst>
              <a:path w="12192000" h="2358571">
                <a:moveTo>
                  <a:pt x="0" y="0"/>
                </a:moveTo>
                <a:lnTo>
                  <a:pt x="12192000" y="0"/>
                </a:lnTo>
                <a:lnTo>
                  <a:pt x="12192000" y="2358571"/>
                </a:lnTo>
                <a:lnTo>
                  <a:pt x="0" y="2358571"/>
                </a:ln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995562" y="3429000"/>
            <a:ext cx="1435383" cy="987034"/>
          </a:xfrm>
          <a:custGeom>
            <a:avLst/>
            <a:gdLst>
              <a:gd name="connsiteX0" fmla="*/ 132894 w 1435383"/>
              <a:gd name="connsiteY0" fmla="*/ 0 h 987034"/>
              <a:gd name="connsiteX1" fmla="*/ 1302489 w 1435383"/>
              <a:gd name="connsiteY1" fmla="*/ 0 h 987034"/>
              <a:gd name="connsiteX2" fmla="*/ 1435383 w 1435383"/>
              <a:gd name="connsiteY2" fmla="*/ 132894 h 987034"/>
              <a:gd name="connsiteX3" fmla="*/ 1435383 w 1435383"/>
              <a:gd name="connsiteY3" fmla="*/ 854140 h 987034"/>
              <a:gd name="connsiteX4" fmla="*/ 1302489 w 1435383"/>
              <a:gd name="connsiteY4" fmla="*/ 987034 h 987034"/>
              <a:gd name="connsiteX5" fmla="*/ 132894 w 1435383"/>
              <a:gd name="connsiteY5" fmla="*/ 987034 h 987034"/>
              <a:gd name="connsiteX6" fmla="*/ 0 w 1435383"/>
              <a:gd name="connsiteY6" fmla="*/ 854140 h 987034"/>
              <a:gd name="connsiteX7" fmla="*/ 0 w 1435383"/>
              <a:gd name="connsiteY7" fmla="*/ 132894 h 987034"/>
              <a:gd name="connsiteX8" fmla="*/ 132894 w 1435383"/>
              <a:gd name="connsiteY8" fmla="*/ 0 h 9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383" h="987034">
                <a:moveTo>
                  <a:pt x="132894" y="0"/>
                </a:moveTo>
                <a:lnTo>
                  <a:pt x="1302489" y="0"/>
                </a:lnTo>
                <a:cubicBezTo>
                  <a:pt x="1375884" y="0"/>
                  <a:pt x="1435383" y="59499"/>
                  <a:pt x="1435383" y="132894"/>
                </a:cubicBezTo>
                <a:lnTo>
                  <a:pt x="1435383" y="854140"/>
                </a:lnTo>
                <a:cubicBezTo>
                  <a:pt x="1435383" y="927535"/>
                  <a:pt x="1375884" y="987034"/>
                  <a:pt x="1302489" y="987034"/>
                </a:cubicBezTo>
                <a:lnTo>
                  <a:pt x="132894" y="987034"/>
                </a:lnTo>
                <a:cubicBezTo>
                  <a:pt x="59499" y="987034"/>
                  <a:pt x="0" y="927535"/>
                  <a:pt x="0" y="854140"/>
                </a:cubicBezTo>
                <a:lnTo>
                  <a:pt x="0" y="132894"/>
                </a:lnTo>
                <a:cubicBezTo>
                  <a:pt x="0" y="59499"/>
                  <a:pt x="59499" y="0"/>
                  <a:pt x="132894"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382945" y="4586513"/>
            <a:ext cx="3048000" cy="1825385"/>
          </a:xfrm>
          <a:custGeom>
            <a:avLst/>
            <a:gdLst>
              <a:gd name="connsiteX0" fmla="*/ 91196 w 3048000"/>
              <a:gd name="connsiteY0" fmla="*/ 0 h 1825385"/>
              <a:gd name="connsiteX1" fmla="*/ 2956804 w 3048000"/>
              <a:gd name="connsiteY1" fmla="*/ 0 h 1825385"/>
              <a:gd name="connsiteX2" fmla="*/ 3048000 w 3048000"/>
              <a:gd name="connsiteY2" fmla="*/ 91196 h 1825385"/>
              <a:gd name="connsiteX3" fmla="*/ 3048000 w 3048000"/>
              <a:gd name="connsiteY3" fmla="*/ 1734189 h 1825385"/>
              <a:gd name="connsiteX4" fmla="*/ 2956804 w 3048000"/>
              <a:gd name="connsiteY4" fmla="*/ 1825385 h 1825385"/>
              <a:gd name="connsiteX5" fmla="*/ 91196 w 3048000"/>
              <a:gd name="connsiteY5" fmla="*/ 1825385 h 1825385"/>
              <a:gd name="connsiteX6" fmla="*/ 0 w 3048000"/>
              <a:gd name="connsiteY6" fmla="*/ 1734189 h 1825385"/>
              <a:gd name="connsiteX7" fmla="*/ 0 w 3048000"/>
              <a:gd name="connsiteY7" fmla="*/ 91196 h 1825385"/>
              <a:gd name="connsiteX8" fmla="*/ 91196 w 3048000"/>
              <a:gd name="connsiteY8" fmla="*/ 0 h 182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1825385">
                <a:moveTo>
                  <a:pt x="91196" y="0"/>
                </a:moveTo>
                <a:lnTo>
                  <a:pt x="2956804" y="0"/>
                </a:lnTo>
                <a:cubicBezTo>
                  <a:pt x="3007170" y="0"/>
                  <a:pt x="3048000" y="40830"/>
                  <a:pt x="3048000" y="91196"/>
                </a:cubicBezTo>
                <a:lnTo>
                  <a:pt x="3048000" y="1734189"/>
                </a:lnTo>
                <a:cubicBezTo>
                  <a:pt x="3048000" y="1784555"/>
                  <a:pt x="3007170" y="1825385"/>
                  <a:pt x="2956804" y="1825385"/>
                </a:cubicBezTo>
                <a:lnTo>
                  <a:pt x="91196" y="1825385"/>
                </a:lnTo>
                <a:cubicBezTo>
                  <a:pt x="40830" y="1825385"/>
                  <a:pt x="0" y="1784555"/>
                  <a:pt x="0" y="1734189"/>
                </a:cubicBezTo>
                <a:lnTo>
                  <a:pt x="0" y="91196"/>
                </a:lnTo>
                <a:cubicBezTo>
                  <a:pt x="0" y="40830"/>
                  <a:pt x="40830" y="0"/>
                  <a:pt x="91196"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633830" y="3146474"/>
            <a:ext cx="3007308" cy="1330312"/>
          </a:xfrm>
          <a:custGeom>
            <a:avLst/>
            <a:gdLst>
              <a:gd name="connsiteX0" fmla="*/ 147678 w 3007308"/>
              <a:gd name="connsiteY0" fmla="*/ 0 h 1330312"/>
              <a:gd name="connsiteX1" fmla="*/ 2859630 w 3007308"/>
              <a:gd name="connsiteY1" fmla="*/ 0 h 1330312"/>
              <a:gd name="connsiteX2" fmla="*/ 3007308 w 3007308"/>
              <a:gd name="connsiteY2" fmla="*/ 147678 h 1330312"/>
              <a:gd name="connsiteX3" fmla="*/ 3007308 w 3007308"/>
              <a:gd name="connsiteY3" fmla="*/ 1182634 h 1330312"/>
              <a:gd name="connsiteX4" fmla="*/ 2859630 w 3007308"/>
              <a:gd name="connsiteY4" fmla="*/ 1330312 h 1330312"/>
              <a:gd name="connsiteX5" fmla="*/ 147678 w 3007308"/>
              <a:gd name="connsiteY5" fmla="*/ 1330312 h 1330312"/>
              <a:gd name="connsiteX6" fmla="*/ 0 w 3007308"/>
              <a:gd name="connsiteY6" fmla="*/ 1182634 h 1330312"/>
              <a:gd name="connsiteX7" fmla="*/ 0 w 3007308"/>
              <a:gd name="connsiteY7" fmla="*/ 147678 h 1330312"/>
              <a:gd name="connsiteX8" fmla="*/ 147678 w 3007308"/>
              <a:gd name="connsiteY8" fmla="*/ 0 h 133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7308" h="1330312">
                <a:moveTo>
                  <a:pt x="147678" y="0"/>
                </a:moveTo>
                <a:lnTo>
                  <a:pt x="2859630" y="0"/>
                </a:lnTo>
                <a:cubicBezTo>
                  <a:pt x="2941190" y="0"/>
                  <a:pt x="3007308" y="66118"/>
                  <a:pt x="3007308" y="147678"/>
                </a:cubicBezTo>
                <a:lnTo>
                  <a:pt x="3007308" y="1182634"/>
                </a:lnTo>
                <a:cubicBezTo>
                  <a:pt x="3007308" y="1264194"/>
                  <a:pt x="2941190" y="1330312"/>
                  <a:pt x="2859630" y="1330312"/>
                </a:cubicBezTo>
                <a:lnTo>
                  <a:pt x="147678" y="1330312"/>
                </a:lnTo>
                <a:cubicBezTo>
                  <a:pt x="66118" y="1330312"/>
                  <a:pt x="0" y="1264194"/>
                  <a:pt x="0" y="1182634"/>
                </a:cubicBezTo>
                <a:lnTo>
                  <a:pt x="0" y="147678"/>
                </a:lnTo>
                <a:cubicBezTo>
                  <a:pt x="0" y="66118"/>
                  <a:pt x="66118" y="0"/>
                  <a:pt x="147678"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3"/>
          </p:nvPr>
        </p:nvSpPr>
        <p:spPr>
          <a:xfrm>
            <a:off x="8633830" y="4677284"/>
            <a:ext cx="1255034" cy="749882"/>
          </a:xfrm>
          <a:custGeom>
            <a:avLst/>
            <a:gdLst>
              <a:gd name="connsiteX0" fmla="*/ 100964 w 1255034"/>
              <a:gd name="connsiteY0" fmla="*/ 0 h 749882"/>
              <a:gd name="connsiteX1" fmla="*/ 1154070 w 1255034"/>
              <a:gd name="connsiteY1" fmla="*/ 0 h 749882"/>
              <a:gd name="connsiteX2" fmla="*/ 1255034 w 1255034"/>
              <a:gd name="connsiteY2" fmla="*/ 100964 h 749882"/>
              <a:gd name="connsiteX3" fmla="*/ 1255034 w 1255034"/>
              <a:gd name="connsiteY3" fmla="*/ 648918 h 749882"/>
              <a:gd name="connsiteX4" fmla="*/ 1154070 w 1255034"/>
              <a:gd name="connsiteY4" fmla="*/ 749882 h 749882"/>
              <a:gd name="connsiteX5" fmla="*/ 100964 w 1255034"/>
              <a:gd name="connsiteY5" fmla="*/ 749882 h 749882"/>
              <a:gd name="connsiteX6" fmla="*/ 0 w 1255034"/>
              <a:gd name="connsiteY6" fmla="*/ 648918 h 749882"/>
              <a:gd name="connsiteX7" fmla="*/ 0 w 1255034"/>
              <a:gd name="connsiteY7" fmla="*/ 100964 h 749882"/>
              <a:gd name="connsiteX8" fmla="*/ 100964 w 1255034"/>
              <a:gd name="connsiteY8" fmla="*/ 0 h 74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034" h="749882">
                <a:moveTo>
                  <a:pt x="100964" y="0"/>
                </a:moveTo>
                <a:lnTo>
                  <a:pt x="1154070" y="0"/>
                </a:lnTo>
                <a:cubicBezTo>
                  <a:pt x="1209831" y="0"/>
                  <a:pt x="1255034" y="45203"/>
                  <a:pt x="1255034" y="100964"/>
                </a:cubicBezTo>
                <a:lnTo>
                  <a:pt x="1255034" y="648918"/>
                </a:lnTo>
                <a:cubicBezTo>
                  <a:pt x="1255034" y="704679"/>
                  <a:pt x="1209831" y="749882"/>
                  <a:pt x="1154070" y="749882"/>
                </a:cubicBezTo>
                <a:lnTo>
                  <a:pt x="100964" y="749882"/>
                </a:lnTo>
                <a:cubicBezTo>
                  <a:pt x="45203" y="749882"/>
                  <a:pt x="0" y="704679"/>
                  <a:pt x="0" y="648918"/>
                </a:cubicBezTo>
                <a:lnTo>
                  <a:pt x="0" y="100964"/>
                </a:lnTo>
                <a:cubicBezTo>
                  <a:pt x="0" y="45203"/>
                  <a:pt x="45203" y="0"/>
                  <a:pt x="100964"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487887" y="1148162"/>
            <a:ext cx="5110246" cy="5089126"/>
          </a:xfrm>
          <a:custGeom>
            <a:avLst/>
            <a:gdLst>
              <a:gd name="connsiteX0" fmla="*/ 267637 w 5110246"/>
              <a:gd name="connsiteY0" fmla="*/ 0 h 5089126"/>
              <a:gd name="connsiteX1" fmla="*/ 4842609 w 5110246"/>
              <a:gd name="connsiteY1" fmla="*/ 0 h 5089126"/>
              <a:gd name="connsiteX2" fmla="*/ 5110246 w 5110246"/>
              <a:gd name="connsiteY2" fmla="*/ 267637 h 5089126"/>
              <a:gd name="connsiteX3" fmla="*/ 5110246 w 5110246"/>
              <a:gd name="connsiteY3" fmla="*/ 4821489 h 5089126"/>
              <a:gd name="connsiteX4" fmla="*/ 4842609 w 5110246"/>
              <a:gd name="connsiteY4" fmla="*/ 5089126 h 5089126"/>
              <a:gd name="connsiteX5" fmla="*/ 267637 w 5110246"/>
              <a:gd name="connsiteY5" fmla="*/ 5089126 h 5089126"/>
              <a:gd name="connsiteX6" fmla="*/ 0 w 5110246"/>
              <a:gd name="connsiteY6" fmla="*/ 4821489 h 5089126"/>
              <a:gd name="connsiteX7" fmla="*/ 0 w 5110246"/>
              <a:gd name="connsiteY7" fmla="*/ 267637 h 5089126"/>
              <a:gd name="connsiteX8" fmla="*/ 267637 w 5110246"/>
              <a:gd name="connsiteY8" fmla="*/ 0 h 508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246" h="5089126">
                <a:moveTo>
                  <a:pt x="267637" y="0"/>
                </a:moveTo>
                <a:lnTo>
                  <a:pt x="4842609" y="0"/>
                </a:lnTo>
                <a:cubicBezTo>
                  <a:pt x="4990421" y="0"/>
                  <a:pt x="5110246" y="119825"/>
                  <a:pt x="5110246" y="267637"/>
                </a:cubicBezTo>
                <a:lnTo>
                  <a:pt x="5110246" y="4821489"/>
                </a:lnTo>
                <a:cubicBezTo>
                  <a:pt x="5110246" y="4969301"/>
                  <a:pt x="4990421" y="5089126"/>
                  <a:pt x="4842609" y="5089126"/>
                </a:cubicBezTo>
                <a:lnTo>
                  <a:pt x="267637" y="5089126"/>
                </a:lnTo>
                <a:cubicBezTo>
                  <a:pt x="119825" y="5089126"/>
                  <a:pt x="0" y="4969301"/>
                  <a:pt x="0" y="4821489"/>
                </a:cubicBezTo>
                <a:lnTo>
                  <a:pt x="0" y="267637"/>
                </a:lnTo>
                <a:cubicBezTo>
                  <a:pt x="0" y="119825"/>
                  <a:pt x="119825" y="0"/>
                  <a:pt x="267637"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1055687" y="1183704"/>
            <a:ext cx="5230812" cy="3693096"/>
          </a:xfrm>
          <a:custGeom>
            <a:avLst/>
            <a:gdLst>
              <a:gd name="connsiteX0" fmla="*/ 224319 w 5230812"/>
              <a:gd name="connsiteY0" fmla="*/ 0 h 3693096"/>
              <a:gd name="connsiteX1" fmla="*/ 5006493 w 5230812"/>
              <a:gd name="connsiteY1" fmla="*/ 0 h 3693096"/>
              <a:gd name="connsiteX2" fmla="*/ 5230812 w 5230812"/>
              <a:gd name="connsiteY2" fmla="*/ 224319 h 3693096"/>
              <a:gd name="connsiteX3" fmla="*/ 5230812 w 5230812"/>
              <a:gd name="connsiteY3" fmla="*/ 3468777 h 3693096"/>
              <a:gd name="connsiteX4" fmla="*/ 5006493 w 5230812"/>
              <a:gd name="connsiteY4" fmla="*/ 3693096 h 3693096"/>
              <a:gd name="connsiteX5" fmla="*/ 224319 w 5230812"/>
              <a:gd name="connsiteY5" fmla="*/ 3693096 h 3693096"/>
              <a:gd name="connsiteX6" fmla="*/ 0 w 5230812"/>
              <a:gd name="connsiteY6" fmla="*/ 3468777 h 3693096"/>
              <a:gd name="connsiteX7" fmla="*/ 0 w 5230812"/>
              <a:gd name="connsiteY7" fmla="*/ 224319 h 3693096"/>
              <a:gd name="connsiteX8" fmla="*/ 224319 w 5230812"/>
              <a:gd name="connsiteY8" fmla="*/ 0 h 369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0812" h="3693096">
                <a:moveTo>
                  <a:pt x="224319" y="0"/>
                </a:moveTo>
                <a:lnTo>
                  <a:pt x="5006493" y="0"/>
                </a:lnTo>
                <a:cubicBezTo>
                  <a:pt x="5130381" y="0"/>
                  <a:pt x="5230812" y="100431"/>
                  <a:pt x="5230812" y="224319"/>
                </a:cubicBezTo>
                <a:lnTo>
                  <a:pt x="5230812" y="3468777"/>
                </a:lnTo>
                <a:cubicBezTo>
                  <a:pt x="5230812" y="3592665"/>
                  <a:pt x="5130381" y="3693096"/>
                  <a:pt x="5006493" y="3693096"/>
                </a:cubicBezTo>
                <a:lnTo>
                  <a:pt x="224319" y="3693096"/>
                </a:lnTo>
                <a:cubicBezTo>
                  <a:pt x="100431" y="3693096"/>
                  <a:pt x="0" y="3592665"/>
                  <a:pt x="0" y="3468777"/>
                </a:cubicBezTo>
                <a:lnTo>
                  <a:pt x="0" y="224319"/>
                </a:lnTo>
                <a:cubicBezTo>
                  <a:pt x="0" y="100431"/>
                  <a:pt x="100431" y="0"/>
                  <a:pt x="224319"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095999" y="1148163"/>
            <a:ext cx="5545135" cy="3056888"/>
          </a:xfrm>
          <a:custGeom>
            <a:avLst/>
            <a:gdLst>
              <a:gd name="connsiteX0" fmla="*/ 0 w 5545135"/>
              <a:gd name="connsiteY0" fmla="*/ 0 h 3056888"/>
              <a:gd name="connsiteX1" fmla="*/ 5545135 w 5545135"/>
              <a:gd name="connsiteY1" fmla="*/ 0 h 3056888"/>
              <a:gd name="connsiteX2" fmla="*/ 5545135 w 5545135"/>
              <a:gd name="connsiteY2" fmla="*/ 3056888 h 3056888"/>
              <a:gd name="connsiteX3" fmla="*/ 0 w 5545135"/>
              <a:gd name="connsiteY3" fmla="*/ 3056888 h 3056888"/>
            </a:gdLst>
            <a:ahLst/>
            <a:cxnLst>
              <a:cxn ang="0">
                <a:pos x="connsiteX0" y="connsiteY0"/>
              </a:cxn>
              <a:cxn ang="0">
                <a:pos x="connsiteX1" y="connsiteY1"/>
              </a:cxn>
              <a:cxn ang="0">
                <a:pos x="connsiteX2" y="connsiteY2"/>
              </a:cxn>
              <a:cxn ang="0">
                <a:pos x="connsiteX3" y="connsiteY3"/>
              </a:cxn>
            </a:cxnLst>
            <a:rect l="l" t="t" r="r" b="b"/>
            <a:pathLst>
              <a:path w="5545135" h="3056888">
                <a:moveTo>
                  <a:pt x="0" y="0"/>
                </a:moveTo>
                <a:lnTo>
                  <a:pt x="5545135" y="0"/>
                </a:lnTo>
                <a:lnTo>
                  <a:pt x="5545135" y="3056888"/>
                </a:lnTo>
                <a:lnTo>
                  <a:pt x="0" y="3056888"/>
                </a:ln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1055689" y="4205050"/>
            <a:ext cx="5040310" cy="2032238"/>
          </a:xfrm>
          <a:custGeom>
            <a:avLst/>
            <a:gdLst>
              <a:gd name="connsiteX0" fmla="*/ 0 w 5040310"/>
              <a:gd name="connsiteY0" fmla="*/ 0 h 2032238"/>
              <a:gd name="connsiteX1" fmla="*/ 5040310 w 5040310"/>
              <a:gd name="connsiteY1" fmla="*/ 0 h 2032238"/>
              <a:gd name="connsiteX2" fmla="*/ 5040310 w 5040310"/>
              <a:gd name="connsiteY2" fmla="*/ 2032238 h 2032238"/>
              <a:gd name="connsiteX3" fmla="*/ 0 w 5040310"/>
              <a:gd name="connsiteY3" fmla="*/ 2032238 h 2032238"/>
            </a:gdLst>
            <a:ahLst/>
            <a:cxnLst>
              <a:cxn ang="0">
                <a:pos x="connsiteX0" y="connsiteY0"/>
              </a:cxn>
              <a:cxn ang="0">
                <a:pos x="connsiteX1" y="connsiteY1"/>
              </a:cxn>
              <a:cxn ang="0">
                <a:pos x="connsiteX2" y="connsiteY2"/>
              </a:cxn>
              <a:cxn ang="0">
                <a:pos x="connsiteX3" y="connsiteY3"/>
              </a:cxn>
            </a:cxnLst>
            <a:rect l="l" t="t" r="r" b="b"/>
            <a:pathLst>
              <a:path w="5040310" h="2032238">
                <a:moveTo>
                  <a:pt x="0" y="0"/>
                </a:moveTo>
                <a:lnTo>
                  <a:pt x="5040310" y="0"/>
                </a:lnTo>
                <a:lnTo>
                  <a:pt x="5040310" y="2032238"/>
                </a:lnTo>
                <a:lnTo>
                  <a:pt x="0" y="2032238"/>
                </a:ln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4619624" y="1148162"/>
            <a:ext cx="7021513" cy="3881038"/>
          </a:xfrm>
          <a:custGeom>
            <a:avLst/>
            <a:gdLst>
              <a:gd name="connsiteX0" fmla="*/ 291272 w 7021513"/>
              <a:gd name="connsiteY0" fmla="*/ 0 h 3881038"/>
              <a:gd name="connsiteX1" fmla="*/ 6730241 w 7021513"/>
              <a:gd name="connsiteY1" fmla="*/ 0 h 3881038"/>
              <a:gd name="connsiteX2" fmla="*/ 7021513 w 7021513"/>
              <a:gd name="connsiteY2" fmla="*/ 291272 h 3881038"/>
              <a:gd name="connsiteX3" fmla="*/ 7021513 w 7021513"/>
              <a:gd name="connsiteY3" fmla="*/ 3589766 h 3881038"/>
              <a:gd name="connsiteX4" fmla="*/ 6730241 w 7021513"/>
              <a:gd name="connsiteY4" fmla="*/ 3881038 h 3881038"/>
              <a:gd name="connsiteX5" fmla="*/ 291272 w 7021513"/>
              <a:gd name="connsiteY5" fmla="*/ 3881038 h 3881038"/>
              <a:gd name="connsiteX6" fmla="*/ 0 w 7021513"/>
              <a:gd name="connsiteY6" fmla="*/ 3589766 h 3881038"/>
              <a:gd name="connsiteX7" fmla="*/ 0 w 7021513"/>
              <a:gd name="connsiteY7" fmla="*/ 291272 h 3881038"/>
              <a:gd name="connsiteX8" fmla="*/ 291272 w 7021513"/>
              <a:gd name="connsiteY8" fmla="*/ 0 h 38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1513" h="3881038">
                <a:moveTo>
                  <a:pt x="291272" y="0"/>
                </a:moveTo>
                <a:lnTo>
                  <a:pt x="6730241" y="0"/>
                </a:lnTo>
                <a:cubicBezTo>
                  <a:pt x="6891106" y="0"/>
                  <a:pt x="7021513" y="130407"/>
                  <a:pt x="7021513" y="291272"/>
                </a:cubicBezTo>
                <a:lnTo>
                  <a:pt x="7021513" y="3589766"/>
                </a:lnTo>
                <a:cubicBezTo>
                  <a:pt x="7021513" y="3750631"/>
                  <a:pt x="6891106" y="3881038"/>
                  <a:pt x="6730241" y="3881038"/>
                </a:cubicBezTo>
                <a:lnTo>
                  <a:pt x="291272" y="3881038"/>
                </a:lnTo>
                <a:cubicBezTo>
                  <a:pt x="130407" y="3881038"/>
                  <a:pt x="0" y="3750631"/>
                  <a:pt x="0" y="3589766"/>
                </a:cubicBezTo>
                <a:lnTo>
                  <a:pt x="0" y="291272"/>
                </a:lnTo>
                <a:cubicBezTo>
                  <a:pt x="0" y="130407"/>
                  <a:pt x="130407" y="0"/>
                  <a:pt x="291272"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4906055" y="1266825"/>
            <a:ext cx="2379889" cy="4932475"/>
          </a:xfrm>
          <a:custGeom>
            <a:avLst/>
            <a:gdLst>
              <a:gd name="connsiteX0" fmla="*/ 291870 w 2379889"/>
              <a:gd name="connsiteY0" fmla="*/ 0 h 4932475"/>
              <a:gd name="connsiteX1" fmla="*/ 2088019 w 2379889"/>
              <a:gd name="connsiteY1" fmla="*/ 0 h 4932475"/>
              <a:gd name="connsiteX2" fmla="*/ 2379889 w 2379889"/>
              <a:gd name="connsiteY2" fmla="*/ 291870 h 4932475"/>
              <a:gd name="connsiteX3" fmla="*/ 2379889 w 2379889"/>
              <a:gd name="connsiteY3" fmla="*/ 4640605 h 4932475"/>
              <a:gd name="connsiteX4" fmla="*/ 2088019 w 2379889"/>
              <a:gd name="connsiteY4" fmla="*/ 4932475 h 4932475"/>
              <a:gd name="connsiteX5" fmla="*/ 291870 w 2379889"/>
              <a:gd name="connsiteY5" fmla="*/ 4932475 h 4932475"/>
              <a:gd name="connsiteX6" fmla="*/ 0 w 2379889"/>
              <a:gd name="connsiteY6" fmla="*/ 4640605 h 4932475"/>
              <a:gd name="connsiteX7" fmla="*/ 0 w 2379889"/>
              <a:gd name="connsiteY7" fmla="*/ 291870 h 4932475"/>
              <a:gd name="connsiteX8" fmla="*/ 291870 w 2379889"/>
              <a:gd name="connsiteY8" fmla="*/ 0 h 49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9889" h="4932475">
                <a:moveTo>
                  <a:pt x="291870" y="0"/>
                </a:moveTo>
                <a:lnTo>
                  <a:pt x="2088019" y="0"/>
                </a:lnTo>
                <a:cubicBezTo>
                  <a:pt x="2249214" y="0"/>
                  <a:pt x="2379889" y="130675"/>
                  <a:pt x="2379889" y="291870"/>
                </a:cubicBezTo>
                <a:lnTo>
                  <a:pt x="2379889" y="4640605"/>
                </a:lnTo>
                <a:cubicBezTo>
                  <a:pt x="2379889" y="4801800"/>
                  <a:pt x="2249214" y="4932475"/>
                  <a:pt x="2088019" y="4932475"/>
                </a:cubicBezTo>
                <a:lnTo>
                  <a:pt x="291870" y="4932475"/>
                </a:lnTo>
                <a:cubicBezTo>
                  <a:pt x="130675" y="4932475"/>
                  <a:pt x="0" y="4801800"/>
                  <a:pt x="0" y="4640605"/>
                </a:cubicBezTo>
                <a:lnTo>
                  <a:pt x="0" y="291870"/>
                </a:lnTo>
                <a:cubicBezTo>
                  <a:pt x="0" y="130675"/>
                  <a:pt x="130675" y="0"/>
                  <a:pt x="291870"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095997" y="0"/>
            <a:ext cx="6096001" cy="4724400"/>
          </a:xfrm>
          <a:custGeom>
            <a:avLst/>
            <a:gdLst>
              <a:gd name="connsiteX0" fmla="*/ 0 w 6096001"/>
              <a:gd name="connsiteY0" fmla="*/ 0 h 4724400"/>
              <a:gd name="connsiteX1" fmla="*/ 6096001 w 6096001"/>
              <a:gd name="connsiteY1" fmla="*/ 0 h 4724400"/>
              <a:gd name="connsiteX2" fmla="*/ 6096001 w 6096001"/>
              <a:gd name="connsiteY2" fmla="*/ 4724400 h 4724400"/>
              <a:gd name="connsiteX3" fmla="*/ 0 w 6096001"/>
              <a:gd name="connsiteY3" fmla="*/ 4724400 h 4724400"/>
            </a:gdLst>
            <a:ahLst/>
            <a:cxnLst>
              <a:cxn ang="0">
                <a:pos x="connsiteX0" y="connsiteY0"/>
              </a:cxn>
              <a:cxn ang="0">
                <a:pos x="connsiteX1" y="connsiteY1"/>
              </a:cxn>
              <a:cxn ang="0">
                <a:pos x="connsiteX2" y="connsiteY2"/>
              </a:cxn>
              <a:cxn ang="0">
                <a:pos x="connsiteX3" y="connsiteY3"/>
              </a:cxn>
            </a:cxnLst>
            <a:rect l="l" t="t" r="r" b="b"/>
            <a:pathLst>
              <a:path w="6096001" h="4724400">
                <a:moveTo>
                  <a:pt x="0" y="0"/>
                </a:moveTo>
                <a:lnTo>
                  <a:pt x="6096001" y="0"/>
                </a:lnTo>
                <a:lnTo>
                  <a:pt x="6096001" y="4724400"/>
                </a:lnTo>
                <a:lnTo>
                  <a:pt x="0" y="4724400"/>
                </a:lnTo>
                <a:close/>
              </a:path>
            </a:pathLst>
          </a:custGeom>
          <a:solidFill>
            <a:srgbClr val="FFCE4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4732947" y="2669872"/>
            <a:ext cx="3167968" cy="2785813"/>
          </a:xfrm>
          <a:custGeom>
            <a:avLst/>
            <a:gdLst>
              <a:gd name="connsiteX0" fmla="*/ 197848 w 3167968"/>
              <a:gd name="connsiteY0" fmla="*/ 0 h 2785813"/>
              <a:gd name="connsiteX1" fmla="*/ 2970120 w 3167968"/>
              <a:gd name="connsiteY1" fmla="*/ 0 h 2785813"/>
              <a:gd name="connsiteX2" fmla="*/ 3167968 w 3167968"/>
              <a:gd name="connsiteY2" fmla="*/ 197848 h 2785813"/>
              <a:gd name="connsiteX3" fmla="*/ 3167968 w 3167968"/>
              <a:gd name="connsiteY3" fmla="*/ 2587965 h 2785813"/>
              <a:gd name="connsiteX4" fmla="*/ 2970120 w 3167968"/>
              <a:gd name="connsiteY4" fmla="*/ 2785813 h 2785813"/>
              <a:gd name="connsiteX5" fmla="*/ 197848 w 3167968"/>
              <a:gd name="connsiteY5" fmla="*/ 2785813 h 2785813"/>
              <a:gd name="connsiteX6" fmla="*/ 0 w 3167968"/>
              <a:gd name="connsiteY6" fmla="*/ 2587965 h 2785813"/>
              <a:gd name="connsiteX7" fmla="*/ 0 w 3167968"/>
              <a:gd name="connsiteY7" fmla="*/ 197848 h 2785813"/>
              <a:gd name="connsiteX8" fmla="*/ 197848 w 3167968"/>
              <a:gd name="connsiteY8" fmla="*/ 0 h 2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7968" h="2785813">
                <a:moveTo>
                  <a:pt x="197848" y="0"/>
                </a:moveTo>
                <a:lnTo>
                  <a:pt x="2970120" y="0"/>
                </a:lnTo>
                <a:cubicBezTo>
                  <a:pt x="3079388" y="0"/>
                  <a:pt x="3167968" y="88580"/>
                  <a:pt x="3167968" y="197848"/>
                </a:cubicBezTo>
                <a:lnTo>
                  <a:pt x="3167968" y="2587965"/>
                </a:lnTo>
                <a:cubicBezTo>
                  <a:pt x="3167968" y="2697233"/>
                  <a:pt x="3079388" y="2785813"/>
                  <a:pt x="2970120" y="2785813"/>
                </a:cubicBezTo>
                <a:lnTo>
                  <a:pt x="197848" y="2785813"/>
                </a:lnTo>
                <a:cubicBezTo>
                  <a:pt x="88580" y="2785813"/>
                  <a:pt x="0" y="2697233"/>
                  <a:pt x="0" y="2587965"/>
                </a:cubicBezTo>
                <a:lnTo>
                  <a:pt x="0" y="197848"/>
                </a:lnTo>
                <a:cubicBezTo>
                  <a:pt x="0" y="88580"/>
                  <a:pt x="88580" y="0"/>
                  <a:pt x="197848"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8473170" y="2669872"/>
            <a:ext cx="3167968" cy="2785813"/>
          </a:xfrm>
          <a:custGeom>
            <a:avLst/>
            <a:gdLst>
              <a:gd name="connsiteX0" fmla="*/ 197848 w 3167968"/>
              <a:gd name="connsiteY0" fmla="*/ 0 h 2785813"/>
              <a:gd name="connsiteX1" fmla="*/ 2970120 w 3167968"/>
              <a:gd name="connsiteY1" fmla="*/ 0 h 2785813"/>
              <a:gd name="connsiteX2" fmla="*/ 3167968 w 3167968"/>
              <a:gd name="connsiteY2" fmla="*/ 197848 h 2785813"/>
              <a:gd name="connsiteX3" fmla="*/ 3167968 w 3167968"/>
              <a:gd name="connsiteY3" fmla="*/ 2587965 h 2785813"/>
              <a:gd name="connsiteX4" fmla="*/ 2970120 w 3167968"/>
              <a:gd name="connsiteY4" fmla="*/ 2785813 h 2785813"/>
              <a:gd name="connsiteX5" fmla="*/ 197848 w 3167968"/>
              <a:gd name="connsiteY5" fmla="*/ 2785813 h 2785813"/>
              <a:gd name="connsiteX6" fmla="*/ 0 w 3167968"/>
              <a:gd name="connsiteY6" fmla="*/ 2587965 h 2785813"/>
              <a:gd name="connsiteX7" fmla="*/ 0 w 3167968"/>
              <a:gd name="connsiteY7" fmla="*/ 197848 h 2785813"/>
              <a:gd name="connsiteX8" fmla="*/ 197848 w 3167968"/>
              <a:gd name="connsiteY8" fmla="*/ 0 h 2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7968" h="2785813">
                <a:moveTo>
                  <a:pt x="197848" y="0"/>
                </a:moveTo>
                <a:lnTo>
                  <a:pt x="2970120" y="0"/>
                </a:lnTo>
                <a:cubicBezTo>
                  <a:pt x="3079388" y="0"/>
                  <a:pt x="3167968" y="88580"/>
                  <a:pt x="3167968" y="197848"/>
                </a:cubicBezTo>
                <a:lnTo>
                  <a:pt x="3167968" y="2587965"/>
                </a:lnTo>
                <a:cubicBezTo>
                  <a:pt x="3167968" y="2697233"/>
                  <a:pt x="3079388" y="2785813"/>
                  <a:pt x="2970120" y="2785813"/>
                </a:cubicBezTo>
                <a:lnTo>
                  <a:pt x="197848" y="2785813"/>
                </a:lnTo>
                <a:cubicBezTo>
                  <a:pt x="88580" y="2785813"/>
                  <a:pt x="0" y="2697233"/>
                  <a:pt x="0" y="2587965"/>
                </a:cubicBezTo>
                <a:lnTo>
                  <a:pt x="0" y="197848"/>
                </a:lnTo>
                <a:cubicBezTo>
                  <a:pt x="0" y="88580"/>
                  <a:pt x="88580" y="0"/>
                  <a:pt x="197848"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1055688" y="2669872"/>
            <a:ext cx="3167968" cy="2785813"/>
          </a:xfrm>
          <a:custGeom>
            <a:avLst/>
            <a:gdLst>
              <a:gd name="connsiteX0" fmla="*/ 197848 w 3167968"/>
              <a:gd name="connsiteY0" fmla="*/ 0 h 2785813"/>
              <a:gd name="connsiteX1" fmla="*/ 2970120 w 3167968"/>
              <a:gd name="connsiteY1" fmla="*/ 0 h 2785813"/>
              <a:gd name="connsiteX2" fmla="*/ 3167968 w 3167968"/>
              <a:gd name="connsiteY2" fmla="*/ 197848 h 2785813"/>
              <a:gd name="connsiteX3" fmla="*/ 3167968 w 3167968"/>
              <a:gd name="connsiteY3" fmla="*/ 2587965 h 2785813"/>
              <a:gd name="connsiteX4" fmla="*/ 2970120 w 3167968"/>
              <a:gd name="connsiteY4" fmla="*/ 2785813 h 2785813"/>
              <a:gd name="connsiteX5" fmla="*/ 197848 w 3167968"/>
              <a:gd name="connsiteY5" fmla="*/ 2785813 h 2785813"/>
              <a:gd name="connsiteX6" fmla="*/ 0 w 3167968"/>
              <a:gd name="connsiteY6" fmla="*/ 2587965 h 2785813"/>
              <a:gd name="connsiteX7" fmla="*/ 0 w 3167968"/>
              <a:gd name="connsiteY7" fmla="*/ 197848 h 2785813"/>
              <a:gd name="connsiteX8" fmla="*/ 197848 w 3167968"/>
              <a:gd name="connsiteY8" fmla="*/ 0 h 2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7968" h="2785813">
                <a:moveTo>
                  <a:pt x="197848" y="0"/>
                </a:moveTo>
                <a:lnTo>
                  <a:pt x="2970120" y="0"/>
                </a:lnTo>
                <a:cubicBezTo>
                  <a:pt x="3079388" y="0"/>
                  <a:pt x="3167968" y="88580"/>
                  <a:pt x="3167968" y="197848"/>
                </a:cubicBezTo>
                <a:lnTo>
                  <a:pt x="3167968" y="2587965"/>
                </a:lnTo>
                <a:cubicBezTo>
                  <a:pt x="3167968" y="2697233"/>
                  <a:pt x="3079388" y="2785813"/>
                  <a:pt x="2970120" y="2785813"/>
                </a:cubicBezTo>
                <a:lnTo>
                  <a:pt x="197848" y="2785813"/>
                </a:lnTo>
                <a:cubicBezTo>
                  <a:pt x="88580" y="2785813"/>
                  <a:pt x="0" y="2697233"/>
                  <a:pt x="0" y="2587965"/>
                </a:cubicBezTo>
                <a:lnTo>
                  <a:pt x="0" y="197848"/>
                </a:lnTo>
                <a:cubicBezTo>
                  <a:pt x="0" y="88580"/>
                  <a:pt x="88580" y="0"/>
                  <a:pt x="197848"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1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13.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14.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tags" Target="../tags/tag15.xml"/><Relationship Id="rId2" Type="http://schemas.openxmlformats.org/officeDocument/2006/relationships/image" Target="../media/image4.pn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tags" Target="../tags/tag16.xml"/><Relationship Id="rId2" Type="http://schemas.openxmlformats.org/officeDocument/2006/relationships/image" Target="../media/image4.pn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17.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2.xml"/><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3.xml"/><Relationship Id="rId3" Type="http://schemas.openxmlformats.org/officeDocument/2006/relationships/image" Target="../media/image3.png"/><Relationship Id="rId2" Type="http://schemas.openxmlformats.org/officeDocument/2006/relationships/tags" Target="../tags/tag5.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tags" Target="../tags/tag6.xml"/><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tags" Target="../tags/tag7.xml"/><Relationship Id="rId2" Type="http://schemas.openxmlformats.org/officeDocument/2006/relationships/image" Target="../media/image6.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tags" Target="../tags/tag8.xml"/><Relationship Id="rId2" Type="http://schemas.openxmlformats.org/officeDocument/2006/relationships/image" Target="../media/image2.jpe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tags" Target="../tags/tag9.xml"/><Relationship Id="rId2" Type="http://schemas.openxmlformats.org/officeDocument/2006/relationships/image" Target="../media/image6.jpe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tags" Target="../tags/tag10.xml"/><Relationship Id="rId2" Type="http://schemas.openxmlformats.org/officeDocument/2006/relationships/image" Target="../media/image4.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tags" Target="../tags/tag11.xml"/><Relationship Id="rId2" Type="http://schemas.openxmlformats.org/officeDocument/2006/relationships/image" Target="../media/image7.jpe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矩形 16"/>
          <p:cNvSpPr/>
          <p:nvPr/>
        </p:nvSpPr>
        <p:spPr>
          <a:xfrm>
            <a:off x="6096000" y="0"/>
            <a:ext cx="6096000" cy="6858000"/>
          </a:xfrm>
          <a:prstGeom prst="rect">
            <a:avLst/>
          </a:prstGeom>
          <a:blipFill rotWithShape="1">
            <a:blip r:embed="rId1"/>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1"/>
              </a:solidFill>
            </a:endParaRPr>
          </a:p>
        </p:txBody>
      </p:sp>
      <p:pic>
        <p:nvPicPr>
          <p:cNvPr id="4" name="Picture 3" descr="WhatsApp Image 2024-04-27 at 1.16.09 AM"/>
          <p:cNvPicPr>
            <a:picLocks noChangeAspect="1"/>
          </p:cNvPicPr>
          <p:nvPr/>
        </p:nvPicPr>
        <p:blipFill>
          <a:blip r:embed="rId2"/>
          <a:stretch>
            <a:fillRect/>
          </a:stretch>
        </p:blipFill>
        <p:spPr>
          <a:xfrm>
            <a:off x="4683760" y="2027555"/>
            <a:ext cx="2404745" cy="2141855"/>
          </a:xfrm>
          <a:prstGeom prst="rect">
            <a:avLst/>
          </a:prstGeom>
        </p:spPr>
      </p:pic>
      <p:sp>
        <p:nvSpPr>
          <p:cNvPr id="39" name="矩形 38"/>
          <p:cNvSpPr/>
          <p:nvPr/>
        </p:nvSpPr>
        <p:spPr>
          <a:xfrm>
            <a:off x="1" y="5881816"/>
            <a:ext cx="6096000" cy="976184"/>
          </a:xfrm>
          <a:prstGeom prst="rect">
            <a:avLst/>
          </a:prstGeom>
          <a:solidFill>
            <a:schemeClr val="tx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3" name="文本框 2"/>
          <p:cNvSpPr txBox="1"/>
          <p:nvPr/>
        </p:nvSpPr>
        <p:spPr>
          <a:xfrm>
            <a:off x="-111125" y="1723390"/>
            <a:ext cx="6096000" cy="2600325"/>
          </a:xfrm>
          <a:prstGeom prst="rect">
            <a:avLst/>
          </a:prstGeom>
          <a:noFill/>
        </p:spPr>
        <p:txBody>
          <a:bodyPr wrap="square">
            <a:noAutofit/>
          </a:bodyPr>
          <a:lstStyle/>
          <a:p>
            <a:pPr algn="ctr"/>
            <a:r>
              <a:rPr lang="en-US" altLang="zh-CN" sz="4000" b="1" dirty="0">
                <a:solidFill>
                  <a:schemeClr val="accent4">
                    <a:lumMod val="75000"/>
                  </a:schemeClr>
                </a:solidFill>
                <a:latin typeface="Arial Black" panose="020B0A04020102020204" charset="0"/>
                <a:ea typeface="Adobe Gothic Std B" panose="020B0800000000000000" charset="-128"/>
                <a:cs typeface="Arial Black" panose="020B0A04020102020204" charset="0"/>
              </a:rPr>
              <a:t>KAPOTIVE </a:t>
            </a:r>
            <a:endParaRPr lang="en-US" altLang="zh-CN" sz="4000" b="1" dirty="0">
              <a:solidFill>
                <a:schemeClr val="accent4">
                  <a:lumMod val="75000"/>
                </a:schemeClr>
              </a:solidFill>
              <a:latin typeface="Arial Black" panose="020B0A04020102020204" charset="0"/>
              <a:ea typeface="Adobe Gothic Std B" panose="020B0800000000000000" charset="-128"/>
              <a:cs typeface="Arial Black" panose="020B0A04020102020204" charset="0"/>
            </a:endParaRPr>
          </a:p>
          <a:p>
            <a:pPr algn="ctr"/>
            <a:r>
              <a:rPr lang="en-US" altLang="zh-CN" sz="4000" dirty="0">
                <a:solidFill>
                  <a:schemeClr val="accent4">
                    <a:lumMod val="75000"/>
                  </a:schemeClr>
                </a:solidFill>
                <a:latin typeface="Arial Black" panose="020B0A04020102020204" charset="0"/>
                <a:ea typeface="+mj-ea"/>
                <a:cs typeface="Arial Black" panose="020B0A04020102020204" charset="0"/>
              </a:rPr>
              <a:t>CAPACITY </a:t>
            </a:r>
            <a:endParaRPr lang="en-US" altLang="zh-CN" sz="4000" dirty="0">
              <a:solidFill>
                <a:schemeClr val="accent4">
                  <a:lumMod val="75000"/>
                </a:schemeClr>
              </a:solidFill>
              <a:latin typeface="Arial Black" panose="020B0A04020102020204" charset="0"/>
              <a:ea typeface="+mj-ea"/>
              <a:cs typeface="Arial Black" panose="020B0A04020102020204" charset="0"/>
            </a:endParaRPr>
          </a:p>
          <a:p>
            <a:pPr algn="ctr"/>
            <a:r>
              <a:rPr lang="en-US" altLang="zh-CN" sz="4000" dirty="0">
                <a:solidFill>
                  <a:schemeClr val="accent4">
                    <a:lumMod val="75000"/>
                  </a:schemeClr>
                </a:solidFill>
                <a:latin typeface="Arial Black" panose="020B0A04020102020204" charset="0"/>
                <a:ea typeface="+mj-ea"/>
                <a:cs typeface="Arial Black" panose="020B0A04020102020204" charset="0"/>
              </a:rPr>
              <a:t>BUILDING </a:t>
            </a:r>
            <a:endParaRPr lang="en-US" altLang="zh-CN" sz="4000" dirty="0">
              <a:solidFill>
                <a:schemeClr val="accent4">
                  <a:lumMod val="75000"/>
                </a:schemeClr>
              </a:solidFill>
              <a:latin typeface="Arial Black" panose="020B0A04020102020204" charset="0"/>
              <a:ea typeface="+mj-ea"/>
              <a:cs typeface="Arial Black" panose="020B0A04020102020204" charset="0"/>
            </a:endParaRPr>
          </a:p>
          <a:p>
            <a:pPr algn="ctr"/>
            <a:r>
              <a:rPr lang="en-US" altLang="zh-CN" sz="4000" dirty="0">
                <a:solidFill>
                  <a:schemeClr val="accent4">
                    <a:lumMod val="75000"/>
                  </a:schemeClr>
                </a:solidFill>
                <a:latin typeface="Arial Black" panose="020B0A04020102020204" charset="0"/>
                <a:ea typeface="+mj-ea"/>
                <a:cs typeface="Arial Black" panose="020B0A04020102020204" charset="0"/>
              </a:rPr>
              <a:t>INITIATIVE</a:t>
            </a:r>
            <a:endParaRPr lang="en-US" altLang="zh-CN" sz="4000" dirty="0">
              <a:solidFill>
                <a:schemeClr val="accent4">
                  <a:lumMod val="75000"/>
                </a:schemeClr>
              </a:solidFill>
              <a:latin typeface="Arial Black" panose="020B0A04020102020204" charset="0"/>
              <a:ea typeface="+mj-ea"/>
              <a:cs typeface="Arial Black" panose="020B0A04020102020204" charset="0"/>
            </a:endParaRPr>
          </a:p>
        </p:txBody>
      </p:sp>
      <p:sp>
        <p:nvSpPr>
          <p:cNvPr id="5" name="文本框 6"/>
          <p:cNvSpPr txBox="1"/>
          <p:nvPr>
            <p:custDataLst>
              <p:tags r:id="rId3"/>
            </p:custDataLst>
          </p:nvPr>
        </p:nvSpPr>
        <p:spPr>
          <a:xfrm>
            <a:off x="2396885" y="4280070"/>
            <a:ext cx="2421579" cy="306705"/>
          </a:xfrm>
          <a:prstGeom prst="rect">
            <a:avLst/>
          </a:prstGeom>
          <a:noFill/>
        </p:spPr>
        <p:txBody>
          <a:bodyPr vert="horz" wrap="square" rtlCol="0">
            <a:spAutoFit/>
          </a:bodyPr>
          <a:lstStyle/>
          <a:p>
            <a:r>
              <a:rPr lang="en-US" altLang="zh-CN" sz="1400" dirty="0">
                <a:solidFill>
                  <a:schemeClr val="bg2">
                    <a:lumMod val="50000"/>
                  </a:schemeClr>
                </a:solidFill>
                <a:latin typeface="+mn-ea"/>
              </a:rPr>
              <a:t>Programe</a:t>
            </a:r>
            <a:endParaRPr lang="en-US" altLang="zh-CN" sz="1400" dirty="0">
              <a:solidFill>
                <a:schemeClr val="bg2">
                  <a:lumMod val="50000"/>
                </a:schemeClr>
              </a:solidFill>
              <a:latin typeface="+mn-ea"/>
            </a:endParaRPr>
          </a:p>
        </p:txBody>
      </p:sp>
      <p:cxnSp>
        <p:nvCxnSpPr>
          <p:cNvPr id="7" name="直接连接符 6"/>
          <p:cNvCxnSpPr/>
          <p:nvPr/>
        </p:nvCxnSpPr>
        <p:spPr>
          <a:xfrm flipH="1">
            <a:off x="1044917" y="4452676"/>
            <a:ext cx="124822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073067" y="5257800"/>
            <a:ext cx="0" cy="1600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963931" y="4826182"/>
            <a:ext cx="218272" cy="218272"/>
            <a:chOff x="3258457" y="812800"/>
            <a:chExt cx="319314" cy="319314"/>
          </a:xfrm>
        </p:grpSpPr>
        <p:sp>
          <p:nvSpPr>
            <p:cNvPr id="14" name="椭圆 13"/>
            <p:cNvSpPr/>
            <p:nvPr/>
          </p:nvSpPr>
          <p:spPr>
            <a:xfrm>
              <a:off x="3258457" y="812800"/>
              <a:ext cx="319314" cy="319314"/>
            </a:xfrm>
            <a:prstGeom prst="ellipse">
              <a:avLst/>
            </a:prstGeom>
            <a:noFill/>
            <a:ln>
              <a:solidFill>
                <a:schemeClr val="tx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V 形 14"/>
            <p:cNvSpPr/>
            <p:nvPr/>
          </p:nvSpPr>
          <p:spPr>
            <a:xfrm rot="5400000">
              <a:off x="3361535" y="905159"/>
              <a:ext cx="113159" cy="134597"/>
            </a:xfrm>
            <a:prstGeom prst="chevron">
              <a:avLst/>
            </a:prstGeom>
            <a:solidFill>
              <a:schemeClr val="bg2">
                <a:lumMod val="2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任意多边形: 形状 11"/>
          <p:cNvSpPr/>
          <p:nvPr/>
        </p:nvSpPr>
        <p:spPr>
          <a:xfrm>
            <a:off x="7211695" y="1185545"/>
            <a:ext cx="3816985" cy="5035550"/>
          </a:xfrm>
          <a:custGeom>
            <a:avLst/>
            <a:gdLst>
              <a:gd name="connsiteX0" fmla="*/ 0 w 3657600"/>
              <a:gd name="connsiteY0" fmla="*/ 0 h 3410466"/>
              <a:gd name="connsiteX1" fmla="*/ 3657600 w 3657600"/>
              <a:gd name="connsiteY1" fmla="*/ 0 h 3410466"/>
              <a:gd name="connsiteX2" fmla="*/ 3657600 w 3657600"/>
              <a:gd name="connsiteY2" fmla="*/ 855364 h 3410466"/>
              <a:gd name="connsiteX3" fmla="*/ 3549591 w 3657600"/>
              <a:gd name="connsiteY3" fmla="*/ 855364 h 3410466"/>
              <a:gd name="connsiteX4" fmla="*/ 3549591 w 3657600"/>
              <a:gd name="connsiteY4" fmla="*/ 108009 h 3410466"/>
              <a:gd name="connsiteX5" fmla="*/ 108009 w 3657600"/>
              <a:gd name="connsiteY5" fmla="*/ 108009 h 3410466"/>
              <a:gd name="connsiteX6" fmla="*/ 108009 w 3657600"/>
              <a:gd name="connsiteY6" fmla="*/ 3302457 h 3410466"/>
              <a:gd name="connsiteX7" fmla="*/ 3549591 w 3657600"/>
              <a:gd name="connsiteY7" fmla="*/ 3302457 h 3410466"/>
              <a:gd name="connsiteX8" fmla="*/ 3549591 w 3657600"/>
              <a:gd name="connsiteY8" fmla="*/ 2794356 h 3410466"/>
              <a:gd name="connsiteX9" fmla="*/ 3657600 w 3657600"/>
              <a:gd name="connsiteY9" fmla="*/ 2794356 h 3410466"/>
              <a:gd name="connsiteX10" fmla="*/ 3657600 w 3657600"/>
              <a:gd name="connsiteY10" fmla="*/ 3410466 h 3410466"/>
              <a:gd name="connsiteX11" fmla="*/ 0 w 3657600"/>
              <a:gd name="connsiteY11" fmla="*/ 3410466 h 341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7600" h="3410466">
                <a:moveTo>
                  <a:pt x="0" y="0"/>
                </a:moveTo>
                <a:lnTo>
                  <a:pt x="3657600" y="0"/>
                </a:lnTo>
                <a:lnTo>
                  <a:pt x="3657600" y="855364"/>
                </a:lnTo>
                <a:lnTo>
                  <a:pt x="3549591" y="855364"/>
                </a:lnTo>
                <a:lnTo>
                  <a:pt x="3549591" y="108009"/>
                </a:lnTo>
                <a:lnTo>
                  <a:pt x="108009" y="108009"/>
                </a:lnTo>
                <a:lnTo>
                  <a:pt x="108009" y="3302457"/>
                </a:lnTo>
                <a:lnTo>
                  <a:pt x="3549591" y="3302457"/>
                </a:lnTo>
                <a:lnTo>
                  <a:pt x="3549591" y="2794356"/>
                </a:lnTo>
                <a:lnTo>
                  <a:pt x="3657600" y="2794356"/>
                </a:lnTo>
                <a:lnTo>
                  <a:pt x="3657600" y="3410466"/>
                </a:lnTo>
                <a:lnTo>
                  <a:pt x="0" y="3410466"/>
                </a:lnTo>
                <a:close/>
              </a:path>
            </a:pathLst>
          </a:custGeom>
          <a:solidFill>
            <a:schemeClr val="accent4">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0" name="文本框 19"/>
          <p:cNvSpPr txBox="1"/>
          <p:nvPr/>
        </p:nvSpPr>
        <p:spPr>
          <a:xfrm>
            <a:off x="7848600" y="2439035"/>
            <a:ext cx="3989070" cy="2814320"/>
          </a:xfrm>
          <a:prstGeom prst="rect">
            <a:avLst/>
          </a:prstGeom>
          <a:noFill/>
        </p:spPr>
        <p:txBody>
          <a:bodyPr wrap="square">
            <a:noAutofit/>
          </a:bodyPr>
          <a:lstStyle/>
          <a:p>
            <a:pPr algn="r" fontAlgn="t"/>
            <a:r>
              <a:rPr lang="en-US" altLang="zh-CN" sz="2400" b="1" dirty="0">
                <a:solidFill>
                  <a:schemeClr val="tx1"/>
                </a:solidFill>
                <a:effectLst>
                  <a:outerShdw blurRad="38100" dist="19050" dir="2700000" algn="tl" rotWithShape="0">
                    <a:schemeClr val="dk1">
                      <a:alpha val="40000"/>
                    </a:schemeClr>
                  </a:outerShdw>
                </a:effectLst>
                <a:latin typeface="Arial Black" panose="020B0A04020102020204" charset="0"/>
                <a:ea typeface="+mj-ea"/>
                <a:cs typeface="Arial Black" panose="020B0A04020102020204" charset="0"/>
                <a:sym typeface="+mn-ea"/>
              </a:rPr>
              <a:t>THE IMPORATANCE OF PROFESSIONAL VIDEO DOCUMENTARIES IN ATTRACTING OR RETAINING DONOR FUNDING</a:t>
            </a:r>
            <a:endParaRPr lang="en-US" altLang="zh-CN" sz="2400" b="1" dirty="0">
              <a:solidFill>
                <a:schemeClr val="tx1"/>
              </a:solidFill>
              <a:effectLst>
                <a:outerShdw blurRad="38100" dist="19050" dir="2700000" algn="tl" rotWithShape="0">
                  <a:schemeClr val="dk1">
                    <a:alpha val="40000"/>
                  </a:schemeClr>
                </a:outerShdw>
              </a:effectLst>
              <a:latin typeface="Arial Black" panose="020B0A04020102020204" charset="0"/>
              <a:ea typeface="+mj-ea"/>
              <a:cs typeface="Arial Black" panose="020B0A04020102020204" charset="0"/>
              <a:sym typeface="+mn-ea"/>
            </a:endParaRPr>
          </a:p>
        </p:txBody>
      </p:sp>
      <p:sp>
        <p:nvSpPr>
          <p:cNvPr id="37" name="文本框 36"/>
          <p:cNvSpPr txBox="1"/>
          <p:nvPr/>
        </p:nvSpPr>
        <p:spPr>
          <a:xfrm>
            <a:off x="5985510" y="179705"/>
            <a:ext cx="5979160" cy="553085"/>
          </a:xfrm>
          <a:prstGeom prst="rect">
            <a:avLst/>
          </a:prstGeom>
          <a:noFill/>
        </p:spPr>
        <p:txBody>
          <a:bodyPr wrap="square">
            <a:spAutoFit/>
          </a:bodyPr>
          <a:lstStyle/>
          <a:p>
            <a:pPr algn="r"/>
            <a:r>
              <a:rPr lang="en-US" altLang="zh-CN" sz="1500" b="1" dirty="0">
                <a:solidFill>
                  <a:schemeClr val="tx1"/>
                </a:solidFill>
                <a:effectLst>
                  <a:outerShdw blurRad="38100" dist="19050" dir="2700000" algn="tl" rotWithShape="0">
                    <a:schemeClr val="dk1">
                      <a:alpha val="40000"/>
                    </a:schemeClr>
                  </a:outerShdw>
                </a:effectLst>
                <a:ea typeface="+mj-ea"/>
                <a:cs typeface="+mn-lt"/>
                <a:sym typeface="+mn-ea"/>
              </a:rPr>
              <a:t>THE IMPORTANCE OF PROFFESIONAL VIDEO  DOCUMENTARIES IN ATTRACTING OR RETAINING DONOR FUNDING</a:t>
            </a:r>
            <a:endParaRPr lang="en-US" altLang="zh-CN" sz="1500" b="1" dirty="0">
              <a:solidFill>
                <a:schemeClr val="tx1"/>
              </a:solidFill>
              <a:effectLst>
                <a:outerShdw blurRad="38100" dist="19050" dir="2700000" algn="tl" rotWithShape="0">
                  <a:schemeClr val="dk1">
                    <a:alpha val="40000"/>
                  </a:schemeClr>
                </a:outerShdw>
              </a:effectLst>
              <a:latin typeface="+mj-lt"/>
              <a:ea typeface="+mj-ea"/>
              <a:cs typeface="+mn-lt"/>
              <a:sym typeface="+mn-ea"/>
            </a:endParaRPr>
          </a:p>
        </p:txBody>
      </p:sp>
      <p:sp>
        <p:nvSpPr>
          <p:cNvPr id="38" name="文本框 15"/>
          <p:cNvSpPr txBox="1"/>
          <p:nvPr>
            <p:custDataLst>
              <p:tags r:id="rId4"/>
            </p:custDataLst>
          </p:nvPr>
        </p:nvSpPr>
        <p:spPr>
          <a:xfrm>
            <a:off x="1083302" y="5085561"/>
            <a:ext cx="3925425" cy="737235"/>
          </a:xfrm>
          <a:prstGeom prst="rect">
            <a:avLst/>
          </a:prstGeom>
          <a:noFill/>
        </p:spPr>
        <p:txBody>
          <a:bodyPr vert="horz" wrap="square">
            <a:spAutoFit/>
          </a:bodyPr>
          <a:lstStyle/>
          <a:p>
            <a:pPr algn="ctr"/>
            <a:r>
              <a:rPr lang="en-US" altLang="zh-CN" sz="1400" b="1" dirty="0">
                <a:effectLst>
                  <a:outerShdw blurRad="38100" dist="19050" dir="2700000" algn="tl" rotWithShape="0">
                    <a:schemeClr val="dk1">
                      <a:alpha val="40000"/>
                    </a:schemeClr>
                  </a:outerShdw>
                </a:effectLst>
                <a:ea typeface="+mj-ea"/>
                <a:cs typeface="+mn-lt"/>
                <a:sym typeface="+mn-ea"/>
              </a:rPr>
              <a:t>THE IMPORTANCE OF PROFFESIONAL VIDEO  DOCUMENTARIES IN ATTRACTING OR RETAINING DONOR FUNDING</a:t>
            </a:r>
            <a:endParaRPr lang="en-US" altLang="zh-CN" sz="1400" dirty="0">
              <a:solidFill>
                <a:schemeClr val="bg2">
                  <a:lumMod val="50000"/>
                </a:schemeClr>
              </a:solidFill>
              <a:ea typeface="Gilroy" panose="00000400000000000000" charset="0"/>
            </a:endParaRPr>
          </a:p>
        </p:txBody>
      </p:sp>
      <p:sp>
        <p:nvSpPr>
          <p:cNvPr id="41" name="文本框 40"/>
          <p:cNvSpPr txBox="1"/>
          <p:nvPr/>
        </p:nvSpPr>
        <p:spPr>
          <a:xfrm>
            <a:off x="1061720" y="6026785"/>
            <a:ext cx="5492750" cy="675640"/>
          </a:xfrm>
          <a:prstGeom prst="rect">
            <a:avLst/>
          </a:prstGeom>
          <a:noFill/>
        </p:spPr>
        <p:txBody>
          <a:bodyPr wrap="square">
            <a:spAutoFit/>
          </a:bodyPr>
          <a:lstStyle/>
          <a:p>
            <a:r>
              <a:rPr lang="en-US" altLang="zh-CN" sz="3800" dirty="0">
                <a:solidFill>
                  <a:schemeClr val="bg1"/>
                </a:solidFill>
                <a:latin typeface="Arial Black" panose="020B0A04020102020204" charset="0"/>
                <a:ea typeface="+mj-ea"/>
                <a:cs typeface="Arial Black" panose="020B0A04020102020204" charset="0"/>
              </a:rPr>
              <a:t>INTRODUCTION</a:t>
            </a:r>
            <a:endParaRPr lang="zh-CN" altLang="en-US" sz="3800" dirty="0">
              <a:solidFill>
                <a:schemeClr val="bg1"/>
              </a:solidFill>
              <a:latin typeface="Arial Black" panose="020B0A04020102020204" charset="0"/>
              <a:ea typeface="+mj-ea"/>
              <a:cs typeface="Arial Black" panose="020B0A04020102020204" charset="0"/>
            </a:endParaRPr>
          </a:p>
        </p:txBody>
      </p:sp>
      <p:sp>
        <p:nvSpPr>
          <p:cNvPr id="25" name="文本框 24"/>
          <p:cNvSpPr txBox="1"/>
          <p:nvPr/>
        </p:nvSpPr>
        <p:spPr>
          <a:xfrm>
            <a:off x="10358732" y="5030948"/>
            <a:ext cx="1702458" cy="276999"/>
          </a:xfrm>
          <a:prstGeom prst="rect">
            <a:avLst/>
          </a:prstGeom>
          <a:noFill/>
        </p:spPr>
        <p:txBody>
          <a:bodyPr wrap="square">
            <a:spAutoFit/>
            <a:scene3d>
              <a:camera prst="orthographicFront"/>
              <a:lightRig rig="threePt" dir="t"/>
            </a:scene3d>
          </a:bodyPr>
          <a:lstStyle/>
          <a:p>
            <a:r>
              <a:rPr lang="en-US" altLang="zh-CN" sz="1200" dirty="0">
                <a:solidFill>
                  <a:schemeClr val="tx1"/>
                </a:solidFill>
                <a:effectLst>
                  <a:outerShdw blurRad="38100" dist="19050" dir="2700000" algn="tl" rotWithShape="0">
                    <a:schemeClr val="dk1">
                      <a:alpha val="40000"/>
                    </a:schemeClr>
                  </a:outerShdw>
                </a:effectLst>
                <a:latin typeface="+mj-lt"/>
                <a:ea typeface="+mj-ea"/>
              </a:rPr>
              <a:t>PRESENTATION</a:t>
            </a:r>
            <a:endParaRPr lang="en-US" altLang="zh-CN" sz="1200" dirty="0">
              <a:solidFill>
                <a:schemeClr val="tx1"/>
              </a:solidFill>
              <a:effectLst>
                <a:outerShdw blurRad="38100" dist="19050" dir="2700000" algn="tl" rotWithShape="0">
                  <a:schemeClr val="dk1">
                    <a:alpha val="40000"/>
                  </a:schemeClr>
                </a:outerShdw>
              </a:effectLst>
              <a:latin typeface="+mj-lt"/>
              <a:ea typeface="+mj-ea"/>
            </a:endParaRPr>
          </a:p>
        </p:txBody>
      </p:sp>
      <p:sp>
        <p:nvSpPr>
          <p:cNvPr id="27" name="文本框 26"/>
          <p:cNvSpPr txBox="1"/>
          <p:nvPr>
            <p:custDataLst>
              <p:tags r:id="rId5"/>
            </p:custDataLst>
          </p:nvPr>
        </p:nvSpPr>
        <p:spPr>
          <a:xfrm>
            <a:off x="1520825" y="482600"/>
            <a:ext cx="4575810" cy="521970"/>
          </a:xfrm>
          <a:prstGeom prst="rect">
            <a:avLst/>
          </a:prstGeom>
          <a:solidFill>
            <a:schemeClr val="tx1"/>
          </a:solid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Arial Black" panose="020B0A04020102020204" charset="0"/>
                <a:ea typeface="Gilroy" panose="00000400000000000000" charset="0"/>
                <a:cs typeface="Arial Black" panose="020B0A04020102020204" charset="0"/>
              </a:rPr>
              <a:t>KCBI</a:t>
            </a:r>
            <a:endParaRPr kumimoji="0" lang="en-US" altLang="zh-CN" sz="2800" b="0" i="0" u="none" strike="noStrike" kern="1200" cap="none" spc="0" normalizeH="0" baseline="0" noProof="0" dirty="0">
              <a:ln>
                <a:noFill/>
              </a:ln>
              <a:solidFill>
                <a:schemeClr val="bg1"/>
              </a:solidFill>
              <a:effectLst/>
              <a:uLnTx/>
              <a:uFillTx/>
              <a:latin typeface="Arial Black" panose="020B0A04020102020204" charset="0"/>
              <a:ea typeface="Gilroy" panose="00000400000000000000" charset="0"/>
              <a:cs typeface="Arial Black" panose="020B0A04020102020204" charset="0"/>
            </a:endParaRPr>
          </a:p>
        </p:txBody>
      </p:sp>
      <p:pic>
        <p:nvPicPr>
          <p:cNvPr id="2" name="Picture 1" descr="Untitled-1.fw"/>
          <p:cNvPicPr>
            <a:picLocks noChangeAspect="1"/>
          </p:cNvPicPr>
          <p:nvPr/>
        </p:nvPicPr>
        <p:blipFill>
          <a:blip r:embed="rId6"/>
          <a:stretch>
            <a:fillRect/>
          </a:stretch>
        </p:blipFill>
        <p:spPr>
          <a:xfrm>
            <a:off x="358775" y="83185"/>
            <a:ext cx="1304925" cy="1280795"/>
          </a:xfrm>
          <a:prstGeom prst="rect">
            <a:avLst/>
          </a:prstGeom>
        </p:spPr>
      </p:pic>
      <p:cxnSp>
        <p:nvCxnSpPr>
          <p:cNvPr id="6" name="直接连接符 6"/>
          <p:cNvCxnSpPr/>
          <p:nvPr/>
        </p:nvCxnSpPr>
        <p:spPr>
          <a:xfrm flipH="1">
            <a:off x="3476332" y="4452676"/>
            <a:ext cx="124822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6"/>
          <p:cNvCxnSpPr/>
          <p:nvPr/>
        </p:nvCxnSpPr>
        <p:spPr>
          <a:xfrm flipH="1" flipV="1">
            <a:off x="1061246" y="1726621"/>
            <a:ext cx="3590290" cy="14605"/>
          </a:xfrm>
          <a:prstGeom prst="line">
            <a:avLst/>
          </a:prstGeom>
          <a:ln w="38100" cap="rnd">
            <a:solidFill>
              <a:schemeClr val="accent1"/>
            </a:solidFill>
            <a:round/>
          </a:ln>
        </p:spPr>
        <p:style>
          <a:lnRef idx="0">
            <a:srgbClr val="FFFFFF"/>
          </a:lnRef>
          <a:fillRef idx="0">
            <a:srgbClr val="FFFFFF"/>
          </a:fillRef>
          <a:effectRef idx="0">
            <a:srgbClr val="FFFFFF"/>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7635" y="8890"/>
            <a:ext cx="12319635" cy="6858000"/>
          </a:xfrm>
          <a:prstGeom prst="rect">
            <a:avLst/>
          </a:prstGeom>
          <a:blipFill rotWithShape="1">
            <a:blip r:embed="rId1"/>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endParaRPr lang="en-US" altLang="zh-CN" sz="1200" dirty="0">
              <a:solidFill>
                <a:schemeClr val="bg1"/>
              </a:solidFill>
              <a:latin typeface="+mj-lt"/>
            </a:endParaRP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12" name="文本框 11"/>
          <p:cNvSpPr txBox="1"/>
          <p:nvPr/>
        </p:nvSpPr>
        <p:spPr>
          <a:xfrm>
            <a:off x="260350" y="1114425"/>
            <a:ext cx="11433810" cy="4647565"/>
          </a:xfrm>
          <a:prstGeom prst="rect">
            <a:avLst/>
          </a:prstGeom>
          <a:noFill/>
        </p:spPr>
        <p:txBody>
          <a:bodyPr wrap="square">
            <a:noAutofit/>
          </a:bodyPr>
          <a:lstStyle/>
          <a:p>
            <a:pPr indent="0" algn="l">
              <a:buFont typeface="Wingdings" panose="05000000000000000000" charset="0"/>
              <a:buNone/>
            </a:pPr>
            <a:r>
              <a:rPr lang="en-US" sz="3000">
                <a:solidFill>
                  <a:schemeClr val="bg1"/>
                </a:solidFill>
                <a:latin typeface="Century Gothic" panose="020B0502020202020204" charset="0"/>
                <a:ea typeface="SimSun" panose="02010600030101010101" pitchFamily="2" charset="-122"/>
                <a:cs typeface="Century Gothic" panose="020B0502020202020204" charset="0"/>
                <a:sym typeface="+mn-ea"/>
              </a:rPr>
              <a:t>Effective Areas Video Documentaries Can be Embedded for Effectiveness:</a:t>
            </a:r>
            <a:endParaRPr lang="en-US" sz="30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457200" indent="-457200" algn="just">
              <a:buFont typeface="Wingdings" panose="05000000000000000000" charset="0"/>
              <a:buChar char="Ø"/>
            </a:pPr>
            <a:r>
              <a:rPr lang="en-US" sz="3000">
                <a:solidFill>
                  <a:schemeClr val="bg1"/>
                </a:solidFill>
                <a:latin typeface="Century Gothic" panose="020B0502020202020204" charset="0"/>
                <a:ea typeface="SimSun" panose="02010600030101010101" pitchFamily="2" charset="-122"/>
                <a:cs typeface="Century Gothic" panose="020B0502020202020204" charset="0"/>
                <a:sym typeface="+mn-ea"/>
              </a:rPr>
              <a:t>Social Media Platforms</a:t>
            </a:r>
            <a:endParaRPr lang="en-US" sz="30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457200" indent="-457200" algn="just">
              <a:buFont typeface="Wingdings" panose="05000000000000000000" charset="0"/>
              <a:buChar char="Ø"/>
            </a:pPr>
            <a:r>
              <a:rPr lang="en-US" sz="3000">
                <a:solidFill>
                  <a:schemeClr val="bg1"/>
                </a:solidFill>
                <a:latin typeface="Century Gothic" panose="020B0502020202020204" charset="0"/>
                <a:ea typeface="SimSun" panose="02010600030101010101" pitchFamily="2" charset="-122"/>
                <a:cs typeface="Century Gothic" panose="020B0502020202020204" charset="0"/>
                <a:sym typeface="+mn-ea"/>
              </a:rPr>
              <a:t>Organization's Website</a:t>
            </a:r>
            <a:endParaRPr lang="en-US" sz="30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457200" indent="-457200" algn="just">
              <a:buFont typeface="Wingdings" panose="05000000000000000000" charset="0"/>
              <a:buChar char="Ø"/>
            </a:pPr>
            <a:r>
              <a:rPr lang="en-US" sz="3000">
                <a:solidFill>
                  <a:schemeClr val="bg1"/>
                </a:solidFill>
                <a:latin typeface="Century Gothic" panose="020B0502020202020204" charset="0"/>
                <a:ea typeface="SimSun" panose="02010600030101010101" pitchFamily="2" charset="-122"/>
                <a:cs typeface="Century Gothic" panose="020B0502020202020204" charset="0"/>
                <a:sym typeface="+mn-ea"/>
              </a:rPr>
              <a:t>Fundraising Events</a:t>
            </a:r>
            <a:endParaRPr lang="en-US" sz="30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457200" indent="-457200" algn="just">
              <a:buFont typeface="Wingdings" panose="05000000000000000000" charset="0"/>
              <a:buChar char="Ø"/>
            </a:pPr>
            <a:r>
              <a:rPr lang="en-US" sz="3000">
                <a:solidFill>
                  <a:schemeClr val="bg1"/>
                </a:solidFill>
                <a:latin typeface="Century Gothic" panose="020B0502020202020204" charset="0"/>
                <a:ea typeface="SimSun" panose="02010600030101010101" pitchFamily="2" charset="-122"/>
                <a:cs typeface="Century Gothic" panose="020B0502020202020204" charset="0"/>
                <a:sym typeface="+mn-ea"/>
              </a:rPr>
              <a:t>Email Campaigns</a:t>
            </a:r>
            <a:endParaRPr lang="en-US" sz="30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457200" indent="-457200" algn="just">
              <a:buFont typeface="Wingdings" panose="05000000000000000000" charset="0"/>
              <a:buChar char="Ø"/>
            </a:pPr>
            <a:r>
              <a:rPr lang="en-US" sz="3000">
                <a:solidFill>
                  <a:schemeClr val="bg1"/>
                </a:solidFill>
                <a:latin typeface="Century Gothic" panose="020B0502020202020204" charset="0"/>
                <a:ea typeface="SimSun" panose="02010600030101010101" pitchFamily="2" charset="-122"/>
                <a:cs typeface="Century Gothic" panose="020B0502020202020204" charset="0"/>
                <a:sym typeface="+mn-ea"/>
              </a:rPr>
              <a:t>Presentations</a:t>
            </a:r>
            <a:endParaRPr lang="en-US" sz="30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457200" indent="-457200" algn="just">
              <a:buFont typeface="Wingdings" panose="05000000000000000000" charset="0"/>
              <a:buChar char="Ø"/>
            </a:pPr>
            <a:r>
              <a:rPr lang="en-US" sz="3000">
                <a:solidFill>
                  <a:schemeClr val="bg1"/>
                </a:solidFill>
                <a:latin typeface="Century Gothic" panose="020B0502020202020204" charset="0"/>
                <a:ea typeface="SimSun" panose="02010600030101010101" pitchFamily="2" charset="-122"/>
                <a:cs typeface="Century Gothic" panose="020B0502020202020204" charset="0"/>
                <a:sym typeface="+mn-ea"/>
              </a:rPr>
              <a:t>Donor Meetings</a:t>
            </a:r>
            <a:endParaRPr lang="en-US" sz="3000">
              <a:solidFill>
                <a:schemeClr val="bg1"/>
              </a:solidFill>
              <a:latin typeface="Century Gothic" panose="020B0502020202020204" charset="0"/>
              <a:ea typeface="SimSun" panose="02010600030101010101" pitchFamily="2" charset="-122"/>
              <a:cs typeface="Century Gothic" panose="020B0502020202020204" charset="0"/>
              <a:sym typeface="+mn-ea"/>
            </a:endParaRPr>
          </a:p>
        </p:txBody>
      </p:sp>
      <p:sp>
        <p:nvSpPr>
          <p:cNvPr id="21" name="矩形 20"/>
          <p:cNvSpPr/>
          <p:nvPr/>
        </p:nvSpPr>
        <p:spPr>
          <a:xfrm>
            <a:off x="1" y="6237288"/>
            <a:ext cx="3165195" cy="620712"/>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8810" y="6344665"/>
            <a:ext cx="2221501" cy="430887"/>
          </a:xfrm>
          <a:prstGeom prst="rect">
            <a:avLst/>
          </a:prstGeom>
          <a:noFill/>
        </p:spPr>
        <p:txBody>
          <a:bodyPr wrap="square">
            <a:spAutoFit/>
          </a:bodyPr>
          <a:lstStyle/>
          <a:p>
            <a:r>
              <a:rPr lang="en-US" altLang="zh-CN" sz="1100" dirty="0">
                <a:solidFill>
                  <a:schemeClr val="bg1"/>
                </a:solidFill>
              </a:rPr>
              <a:t>Presentations are communication tools </a:t>
            </a:r>
            <a:endParaRPr lang="zh-CN" altLang="en-US" sz="1100" dirty="0">
              <a:solidFill>
                <a:schemeClr val="bg1"/>
              </a:solidFill>
            </a:endParaRPr>
          </a:p>
        </p:txBody>
      </p:sp>
      <p:cxnSp>
        <p:nvCxnSpPr>
          <p:cNvPr id="33" name="直接连接符 32"/>
          <p:cNvCxnSpPr/>
          <p:nvPr/>
        </p:nvCxnSpPr>
        <p:spPr>
          <a:xfrm>
            <a:off x="5312229" y="6371684"/>
            <a:ext cx="5822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26"/>
          <p:cNvSpPr txBox="1"/>
          <p:nvPr>
            <p:custDataLst>
              <p:tags r:id="rId2"/>
            </p:custDataLst>
          </p:nvPr>
        </p:nvSpPr>
        <p:spPr>
          <a:xfrm>
            <a:off x="1459865" y="226695"/>
            <a:ext cx="10732770" cy="60579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noProof="0" dirty="0">
                <a:solidFill>
                  <a:schemeClr val="bg1"/>
                </a:solidFill>
                <a:latin typeface="Century Gothic" panose="020B0502020202020204" charset="0"/>
                <a:ea typeface="Gilroy" panose="00000400000000000000" charset="0"/>
                <a:cs typeface="Century Gothic" panose="020B0502020202020204" charset="0"/>
                <a:sym typeface="+mn-ea"/>
              </a:rPr>
              <a:t>  05. Where Videos Can be Embedded </a:t>
            </a:r>
            <a:endParaRPr lang="en-US" altLang="zh-CN" sz="3500" noProof="0" dirty="0">
              <a:solidFill>
                <a:schemeClr val="bg1"/>
              </a:solidFill>
              <a:latin typeface="Century Gothic" panose="020B0502020202020204" charset="0"/>
              <a:ea typeface="Gilroy" panose="00000400000000000000" charset="0"/>
              <a:cs typeface="Century Gothic" panose="020B0502020202020204" charset="0"/>
              <a:sym typeface="+mn-ea"/>
            </a:endParaRPr>
          </a:p>
        </p:txBody>
      </p:sp>
      <p:sp>
        <p:nvSpPr>
          <p:cNvPr id="39" name="矩形 38"/>
          <p:cNvSpPr/>
          <p:nvPr/>
        </p:nvSpPr>
        <p:spPr>
          <a:xfrm>
            <a:off x="0" y="6136640"/>
            <a:ext cx="12192000" cy="721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3" name="Text Box 12"/>
          <p:cNvSpPr txBox="1"/>
          <p:nvPr/>
        </p:nvSpPr>
        <p:spPr>
          <a:xfrm>
            <a:off x="260350" y="6289675"/>
            <a:ext cx="11798935" cy="360680"/>
          </a:xfrm>
          <a:prstGeom prst="rect">
            <a:avLst/>
          </a:prstGeom>
          <a:noFill/>
        </p:spPr>
        <p:txBody>
          <a:bodyPr wrap="square" rtlCol="0" anchor="t">
            <a:spAutoFit/>
          </a:bodyPr>
          <a:p>
            <a:pPr algn="ctr"/>
            <a:r>
              <a:rPr lang="en-US" altLang="zh-CN" sz="1750" b="1" dirty="0">
                <a:effectLst>
                  <a:outerShdw blurRad="38100" dist="19050" dir="2700000" algn="tl" rotWithShape="0">
                    <a:schemeClr val="dk1">
                      <a:alpha val="40000"/>
                    </a:schemeClr>
                  </a:outerShdw>
                </a:effectLst>
                <a:ea typeface="+mj-ea"/>
                <a:cs typeface="+mn-lt"/>
                <a:sym typeface="+mn-ea"/>
              </a:rPr>
              <a:t>THE IMPORTANCE OF PROFFESIONAL VIDEO  DOCUMENTARIES IN ATTRACTING OR RETAINING DONOR FUNDING</a:t>
            </a:r>
            <a:endParaRPr lang="en-US" sz="1750" b="1">
              <a:solidFill>
                <a:schemeClr val="bg1"/>
              </a:solidFill>
            </a:endParaRPr>
          </a:p>
        </p:txBody>
      </p:sp>
      <p:pic>
        <p:nvPicPr>
          <p:cNvPr id="9" name="Picture 8" descr="Untitled-1.fw"/>
          <p:cNvPicPr>
            <a:picLocks noChangeAspect="1"/>
          </p:cNvPicPr>
          <p:nvPr/>
        </p:nvPicPr>
        <p:blipFill>
          <a:blip r:embed="rId3"/>
          <a:stretch>
            <a:fillRect/>
          </a:stretch>
        </p:blipFill>
        <p:spPr>
          <a:xfrm>
            <a:off x="393700" y="-635"/>
            <a:ext cx="1191895" cy="11912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Users\GODMAT\Desktop\images\WhatsApp Image 2024-04-27 at 1.16.09 AM.jpegWhatsApp Image 2024-04-27 at 1.16.09 AM"/>
          <p:cNvPicPr>
            <a:picLocks noChangeAspect="1"/>
          </p:cNvPicPr>
          <p:nvPr/>
        </p:nvPicPr>
        <p:blipFill>
          <a:blip r:embed="rId1"/>
          <a:srcRect l="14967" r="14967"/>
          <a:stretch>
            <a:fillRect/>
          </a:stretch>
        </p:blipFill>
        <p:spPr>
          <a:xfrm>
            <a:off x="0" y="-635"/>
            <a:ext cx="5638800" cy="6781800"/>
          </a:xfrm>
          <a:prstGeom prst="rect">
            <a:avLst/>
          </a:prstGeom>
        </p:spPr>
      </p:pic>
      <p:sp>
        <p:nvSpPr>
          <p:cNvPr id="9" name="矩形 8"/>
          <p:cNvSpPr/>
          <p:nvPr/>
        </p:nvSpPr>
        <p:spPr>
          <a:xfrm>
            <a:off x="0" y="6115050"/>
            <a:ext cx="7505699" cy="742950"/>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5783943" y="2533650"/>
            <a:ext cx="0" cy="432435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224121"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endParaRPr lang="en-US" altLang="zh-CN" sz="1200" dirty="0">
              <a:solidFill>
                <a:schemeClr val="bg1"/>
              </a:solidFill>
              <a:latin typeface="+mj-lt"/>
            </a:endParaRP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28" name="文本框 27"/>
          <p:cNvSpPr txBox="1"/>
          <p:nvPr/>
        </p:nvSpPr>
        <p:spPr>
          <a:xfrm>
            <a:off x="798513" y="6241680"/>
            <a:ext cx="2531573" cy="415498"/>
          </a:xfrm>
          <a:prstGeom prst="rect">
            <a:avLst/>
          </a:prstGeom>
          <a:noFill/>
        </p:spPr>
        <p:txBody>
          <a:bodyPr wrap="square">
            <a:spAutoFit/>
          </a:bodyPr>
          <a:lstStyle/>
          <a:p>
            <a:r>
              <a:rPr lang="en-US" altLang="zh-CN" sz="1050" dirty="0">
                <a:solidFill>
                  <a:schemeClr val="bg1"/>
                </a:solidFill>
              </a:rPr>
              <a:t>Presentations are communication tools </a:t>
            </a:r>
            <a:endParaRPr lang="zh-CN" altLang="en-US" sz="1050" dirty="0">
              <a:solidFill>
                <a:schemeClr val="bg1"/>
              </a:solidFill>
            </a:endParaRPr>
          </a:p>
        </p:txBody>
      </p:sp>
      <p:sp>
        <p:nvSpPr>
          <p:cNvPr id="11" name="文本框 26"/>
          <p:cNvSpPr txBox="1"/>
          <p:nvPr>
            <p:custDataLst>
              <p:tags r:id="rId2"/>
            </p:custDataLst>
          </p:nvPr>
        </p:nvSpPr>
        <p:spPr>
          <a:xfrm>
            <a:off x="1459865" y="226695"/>
            <a:ext cx="10732770" cy="60579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000" noProof="0" dirty="0">
                <a:solidFill>
                  <a:schemeClr val="bg1"/>
                </a:solidFill>
                <a:latin typeface="Century Gothic" panose="020B0502020202020204" charset="0"/>
                <a:ea typeface="Gilroy" panose="00000400000000000000" charset="0"/>
                <a:cs typeface="Century Gothic" panose="020B0502020202020204" charset="0"/>
                <a:sym typeface="+mn-ea"/>
              </a:rPr>
              <a:t>  06. </a:t>
            </a:r>
            <a:r>
              <a:rPr lang="en-US" altLang="zh-CN" sz="3200" noProof="0" dirty="0">
                <a:solidFill>
                  <a:schemeClr val="bg1"/>
                </a:solidFill>
                <a:latin typeface="Century Gothic" panose="020B0502020202020204" charset="0"/>
                <a:ea typeface="Gilroy" panose="00000400000000000000" charset="0"/>
                <a:cs typeface="Century Gothic" panose="020B0502020202020204" charset="0"/>
                <a:sym typeface="+mn-ea"/>
              </a:rPr>
              <a:t>Cost Items in Video Documentaries</a:t>
            </a:r>
            <a:endParaRPr lang="en-US" altLang="zh-CN" sz="3200" noProof="0" dirty="0">
              <a:solidFill>
                <a:schemeClr val="bg1"/>
              </a:solidFill>
              <a:latin typeface="Century Gothic" panose="020B0502020202020204" charset="0"/>
              <a:ea typeface="Gilroy" panose="00000400000000000000" charset="0"/>
              <a:cs typeface="Century Gothic" panose="020B0502020202020204" charset="0"/>
              <a:sym typeface="+mn-ea"/>
            </a:endParaRPr>
          </a:p>
        </p:txBody>
      </p:sp>
      <p:pic>
        <p:nvPicPr>
          <p:cNvPr id="13" name="Picture 12" descr="Untitled-1.fw"/>
          <p:cNvPicPr>
            <a:picLocks noChangeAspect="1"/>
          </p:cNvPicPr>
          <p:nvPr/>
        </p:nvPicPr>
        <p:blipFill>
          <a:blip r:embed="rId3"/>
          <a:stretch>
            <a:fillRect/>
          </a:stretch>
        </p:blipFill>
        <p:spPr>
          <a:xfrm>
            <a:off x="393700" y="-635"/>
            <a:ext cx="1191895" cy="1191260"/>
          </a:xfrm>
          <a:prstGeom prst="rect">
            <a:avLst/>
          </a:prstGeom>
        </p:spPr>
      </p:pic>
      <p:sp>
        <p:nvSpPr>
          <p:cNvPr id="14" name="矩形 38"/>
          <p:cNvSpPr/>
          <p:nvPr/>
        </p:nvSpPr>
        <p:spPr>
          <a:xfrm>
            <a:off x="0" y="6136640"/>
            <a:ext cx="12192000" cy="721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5" name="Text Box 14"/>
          <p:cNvSpPr txBox="1"/>
          <p:nvPr/>
        </p:nvSpPr>
        <p:spPr>
          <a:xfrm>
            <a:off x="260350" y="6289675"/>
            <a:ext cx="11798935" cy="360680"/>
          </a:xfrm>
          <a:prstGeom prst="rect">
            <a:avLst/>
          </a:prstGeom>
          <a:noFill/>
        </p:spPr>
        <p:txBody>
          <a:bodyPr wrap="square" rtlCol="0" anchor="t">
            <a:spAutoFit/>
          </a:bodyPr>
          <a:p>
            <a:pPr algn="ctr"/>
            <a:r>
              <a:rPr lang="en-US" altLang="zh-CN" sz="1750" b="1" dirty="0">
                <a:effectLst>
                  <a:outerShdw blurRad="38100" dist="19050" dir="2700000" algn="tl" rotWithShape="0">
                    <a:schemeClr val="dk1">
                      <a:alpha val="40000"/>
                    </a:schemeClr>
                  </a:outerShdw>
                </a:effectLst>
                <a:ea typeface="+mj-ea"/>
                <a:cs typeface="+mn-lt"/>
                <a:sym typeface="+mn-ea"/>
              </a:rPr>
              <a:t>THE IMPORTANCE OF PROFFESIONAL VIDEO  DOCUMENTARIES IN ATTRACTING OR RETAINING DONOR FUNDING</a:t>
            </a:r>
            <a:endParaRPr lang="en-US" sz="1750" b="1">
              <a:solidFill>
                <a:schemeClr val="bg1"/>
              </a:solidFill>
            </a:endParaRPr>
          </a:p>
        </p:txBody>
      </p:sp>
      <p:sp>
        <p:nvSpPr>
          <p:cNvPr id="2" name="Text Box 1"/>
          <p:cNvSpPr txBox="1"/>
          <p:nvPr/>
        </p:nvSpPr>
        <p:spPr>
          <a:xfrm>
            <a:off x="5639435" y="835660"/>
            <a:ext cx="7838440" cy="5245735"/>
          </a:xfrm>
          <a:prstGeom prst="rect">
            <a:avLst/>
          </a:prstGeom>
          <a:blipFill rotWithShape="1">
            <a:blip r:embed="rId4"/>
            <a:tile tx="0" ty="0" sx="100000" sy="100000" flip="none" algn="tl"/>
          </a:blipFill>
        </p:spPr>
        <p:txBody>
          <a:bodyPr wrap="square" rtlCol="0">
            <a:noAutofit/>
          </a:bodyPr>
          <a:p>
            <a:endParaRPr lang="en-US"/>
          </a:p>
        </p:txBody>
      </p:sp>
      <p:sp>
        <p:nvSpPr>
          <p:cNvPr id="5" name="Text Box 4"/>
          <p:cNvSpPr txBox="1"/>
          <p:nvPr/>
        </p:nvSpPr>
        <p:spPr>
          <a:xfrm>
            <a:off x="5784850" y="835025"/>
            <a:ext cx="6125845" cy="5245735"/>
          </a:xfrm>
          <a:prstGeom prst="rect">
            <a:avLst/>
          </a:prstGeom>
          <a:noFill/>
        </p:spPr>
        <p:txBody>
          <a:bodyPr wrap="square" rtlCol="0" anchor="t">
            <a:noAutofit/>
          </a:bodyPr>
          <a:p>
            <a:pPr algn="l"/>
            <a:r>
              <a:rPr lang="en-US" sz="3200">
                <a:solidFill>
                  <a:schemeClr val="bg1"/>
                </a:solidFill>
                <a:latin typeface="Century Gothic" panose="020B0502020202020204" charset="0"/>
                <a:cs typeface="Century Gothic" panose="020B0502020202020204" charset="0"/>
              </a:rPr>
              <a:t>Costs may vary depending on the scale and quality of the production:</a:t>
            </a:r>
            <a:endParaRPr lang="en-US" sz="3200">
              <a:solidFill>
                <a:schemeClr val="bg1"/>
              </a:solidFill>
              <a:latin typeface="Century Gothic" panose="020B0502020202020204" charset="0"/>
              <a:cs typeface="Century Gothic" panose="020B0502020202020204" charset="0"/>
            </a:endParaRPr>
          </a:p>
          <a:p>
            <a:pPr algn="l"/>
            <a:endParaRPr lang="en-US" sz="3200">
              <a:solidFill>
                <a:schemeClr val="bg1"/>
              </a:solidFill>
              <a:latin typeface="Century Gothic" panose="020B0502020202020204" charset="0"/>
              <a:cs typeface="Century Gothic" panose="020B0502020202020204" charset="0"/>
            </a:endParaRPr>
          </a:p>
          <a:p>
            <a:pPr marL="457200" indent="-457200" algn="just">
              <a:buFont typeface="Wingdings" panose="05000000000000000000" charset="0"/>
              <a:buChar char="Ø"/>
            </a:pPr>
            <a:r>
              <a:rPr lang="en-US" sz="3200">
                <a:solidFill>
                  <a:schemeClr val="bg1"/>
                </a:solidFill>
                <a:latin typeface="Century Gothic" panose="020B0502020202020204" charset="0"/>
                <a:cs typeface="Century Gothic" panose="020B0502020202020204" charset="0"/>
              </a:rPr>
              <a:t>Filming equipment</a:t>
            </a:r>
            <a:endParaRPr lang="en-US" sz="3200">
              <a:solidFill>
                <a:schemeClr val="bg1"/>
              </a:solidFill>
              <a:latin typeface="Century Gothic" panose="020B0502020202020204" charset="0"/>
              <a:cs typeface="Century Gothic" panose="020B0502020202020204" charset="0"/>
            </a:endParaRPr>
          </a:p>
          <a:p>
            <a:pPr marL="457200" indent="-457200" algn="just">
              <a:buFont typeface="Wingdings" panose="05000000000000000000" charset="0"/>
              <a:buChar char="Ø"/>
            </a:pPr>
            <a:r>
              <a:rPr lang="en-US" sz="3200">
                <a:solidFill>
                  <a:schemeClr val="bg1"/>
                </a:solidFill>
                <a:latin typeface="Century Gothic" panose="020B0502020202020204" charset="0"/>
                <a:cs typeface="Century Gothic" panose="020B0502020202020204" charset="0"/>
              </a:rPr>
              <a:t>Editing software</a:t>
            </a:r>
            <a:endParaRPr lang="en-US" sz="3200">
              <a:solidFill>
                <a:schemeClr val="bg1"/>
              </a:solidFill>
              <a:latin typeface="Century Gothic" panose="020B0502020202020204" charset="0"/>
              <a:cs typeface="Century Gothic" panose="020B0502020202020204" charset="0"/>
            </a:endParaRPr>
          </a:p>
          <a:p>
            <a:pPr marL="457200" indent="-457200" algn="just">
              <a:buFont typeface="Wingdings" panose="05000000000000000000" charset="0"/>
              <a:buChar char="Ø"/>
            </a:pPr>
            <a:r>
              <a:rPr lang="en-US" sz="3200">
                <a:solidFill>
                  <a:schemeClr val="bg1"/>
                </a:solidFill>
                <a:latin typeface="Century Gothic" panose="020B0502020202020204" charset="0"/>
                <a:cs typeface="Century Gothic" panose="020B0502020202020204" charset="0"/>
              </a:rPr>
              <a:t>Location costs</a:t>
            </a:r>
            <a:endParaRPr lang="en-US" sz="3200">
              <a:solidFill>
                <a:schemeClr val="bg1"/>
              </a:solidFill>
              <a:latin typeface="Century Gothic" panose="020B0502020202020204" charset="0"/>
              <a:cs typeface="Century Gothic" panose="020B0502020202020204" charset="0"/>
            </a:endParaRPr>
          </a:p>
          <a:p>
            <a:pPr marL="457200" indent="-457200" algn="just">
              <a:buFont typeface="Wingdings" panose="05000000000000000000" charset="0"/>
              <a:buChar char="Ø"/>
            </a:pPr>
            <a:r>
              <a:rPr lang="en-US" sz="3200">
                <a:solidFill>
                  <a:schemeClr val="bg1"/>
                </a:solidFill>
                <a:latin typeface="Century Gothic" panose="020B0502020202020204" charset="0"/>
                <a:cs typeface="Century Gothic" panose="020B0502020202020204" charset="0"/>
              </a:rPr>
              <a:t>Crew and talent fees</a:t>
            </a:r>
            <a:endParaRPr lang="en-US" sz="3200">
              <a:solidFill>
                <a:schemeClr val="bg1"/>
              </a:solidFill>
              <a:latin typeface="Century Gothic" panose="020B0502020202020204" charset="0"/>
              <a:cs typeface="Century Gothic" panose="020B0502020202020204" charset="0"/>
            </a:endParaRPr>
          </a:p>
          <a:p>
            <a:pPr marL="457200" indent="-457200" algn="just">
              <a:buFont typeface="Wingdings" panose="05000000000000000000" charset="0"/>
              <a:buChar char="Ø"/>
            </a:pPr>
            <a:r>
              <a:rPr lang="en-US" sz="3200">
                <a:solidFill>
                  <a:schemeClr val="bg1"/>
                </a:solidFill>
                <a:latin typeface="Century Gothic" panose="020B0502020202020204" charset="0"/>
                <a:cs typeface="Century Gothic" panose="020B0502020202020204" charset="0"/>
              </a:rPr>
              <a:t>Post-production services</a:t>
            </a:r>
            <a:endParaRPr lang="en-US" sz="3200">
              <a:solidFill>
                <a:schemeClr val="bg1"/>
              </a:solidFill>
              <a:latin typeface="Century Gothic" panose="020B0502020202020204" charset="0"/>
              <a:cs typeface="Century Gothic" panose="020B050202020202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Users\GODMAT\Desktop\images\WhatsApp Image 2024-04-28 at 5.45.28 PM(1).jpegWhatsApp Image 2024-04-28 at 5.45.28 PM(1)"/>
          <p:cNvPicPr>
            <a:picLocks noChangeAspect="1"/>
          </p:cNvPicPr>
          <p:nvPr/>
        </p:nvPicPr>
        <p:blipFill>
          <a:blip r:embed="rId1"/>
          <a:srcRect l="8427" r="8427"/>
          <a:stretch>
            <a:fillRect/>
          </a:stretch>
        </p:blipFill>
        <p:spPr>
          <a:xfrm>
            <a:off x="0" y="-635"/>
            <a:ext cx="5638800" cy="6781800"/>
          </a:xfrm>
          <a:prstGeom prst="rect">
            <a:avLst/>
          </a:prstGeom>
        </p:spPr>
      </p:pic>
      <p:sp>
        <p:nvSpPr>
          <p:cNvPr id="9" name="矩形 8"/>
          <p:cNvSpPr/>
          <p:nvPr/>
        </p:nvSpPr>
        <p:spPr>
          <a:xfrm>
            <a:off x="0" y="6115050"/>
            <a:ext cx="7505699" cy="742950"/>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5783943" y="2533650"/>
            <a:ext cx="0" cy="432435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224121"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endParaRPr lang="en-US" altLang="zh-CN" sz="1200" dirty="0">
              <a:solidFill>
                <a:schemeClr val="bg1"/>
              </a:solidFill>
              <a:latin typeface="+mj-lt"/>
            </a:endParaRP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28" name="文本框 27"/>
          <p:cNvSpPr txBox="1"/>
          <p:nvPr/>
        </p:nvSpPr>
        <p:spPr>
          <a:xfrm>
            <a:off x="798513" y="6241680"/>
            <a:ext cx="2531573" cy="415498"/>
          </a:xfrm>
          <a:prstGeom prst="rect">
            <a:avLst/>
          </a:prstGeom>
          <a:noFill/>
        </p:spPr>
        <p:txBody>
          <a:bodyPr wrap="square">
            <a:spAutoFit/>
          </a:bodyPr>
          <a:lstStyle/>
          <a:p>
            <a:r>
              <a:rPr lang="en-US" altLang="zh-CN" sz="1050" dirty="0">
                <a:solidFill>
                  <a:schemeClr val="bg1"/>
                </a:solidFill>
              </a:rPr>
              <a:t>Presentations are communication tools </a:t>
            </a:r>
            <a:endParaRPr lang="zh-CN" altLang="en-US" sz="1050" dirty="0">
              <a:solidFill>
                <a:schemeClr val="bg1"/>
              </a:solidFill>
            </a:endParaRPr>
          </a:p>
        </p:txBody>
      </p:sp>
      <p:sp>
        <p:nvSpPr>
          <p:cNvPr id="11" name="文本框 26"/>
          <p:cNvSpPr txBox="1"/>
          <p:nvPr>
            <p:custDataLst>
              <p:tags r:id="rId2"/>
            </p:custDataLst>
          </p:nvPr>
        </p:nvSpPr>
        <p:spPr>
          <a:xfrm>
            <a:off x="1316990" y="100965"/>
            <a:ext cx="10875645" cy="81534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500" noProof="0" dirty="0">
                <a:solidFill>
                  <a:schemeClr val="bg1"/>
                </a:solidFill>
                <a:latin typeface="Century Gothic" panose="020B0502020202020204" charset="0"/>
                <a:ea typeface="Gilroy" panose="00000400000000000000" charset="0"/>
                <a:cs typeface="Century Gothic" panose="020B0502020202020204" charset="0"/>
                <a:sym typeface="+mn-ea"/>
              </a:rPr>
              <a:t>    07. </a:t>
            </a:r>
            <a:r>
              <a:rPr lang="en-US" sz="2500">
                <a:solidFill>
                  <a:schemeClr val="bg1"/>
                </a:solidFill>
                <a:latin typeface="Century Gothic" panose="020B0502020202020204" charset="0"/>
                <a:cs typeface="Century Gothic" panose="020B0502020202020204" charset="0"/>
                <a:sym typeface="+mn-ea"/>
              </a:rPr>
              <a:t>Appeal to Use KAPOTIVE Video Production in Producing Quality</a:t>
            </a:r>
            <a:endParaRPr lang="en-US" sz="2500">
              <a:solidFill>
                <a:schemeClr val="bg1"/>
              </a:solidFill>
              <a:latin typeface="Century Gothic" panose="020B0502020202020204" charset="0"/>
              <a:cs typeface="Century Gothic" panose="020B0502020202020204"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2500">
                <a:solidFill>
                  <a:schemeClr val="bg1"/>
                </a:solidFill>
                <a:latin typeface="Century Gothic" panose="020B0502020202020204" charset="0"/>
                <a:cs typeface="Century Gothic" panose="020B0502020202020204" charset="0"/>
                <a:sym typeface="+mn-ea"/>
              </a:rPr>
              <a:t>          Videos</a:t>
            </a:r>
            <a:endParaRPr lang="en-US" altLang="zh-CN" sz="2500" noProof="0" dirty="0">
              <a:solidFill>
                <a:schemeClr val="bg1"/>
              </a:solidFill>
              <a:latin typeface="Century Gothic" panose="020B0502020202020204" charset="0"/>
              <a:ea typeface="Gilroy" panose="00000400000000000000" charset="0"/>
              <a:cs typeface="Century Gothic" panose="020B0502020202020204" charset="0"/>
              <a:sym typeface="+mn-ea"/>
            </a:endParaRPr>
          </a:p>
        </p:txBody>
      </p:sp>
      <p:pic>
        <p:nvPicPr>
          <p:cNvPr id="13" name="Picture 12" descr="Untitled-1.fw"/>
          <p:cNvPicPr>
            <a:picLocks noChangeAspect="1"/>
          </p:cNvPicPr>
          <p:nvPr/>
        </p:nvPicPr>
        <p:blipFill>
          <a:blip r:embed="rId3"/>
          <a:stretch>
            <a:fillRect/>
          </a:stretch>
        </p:blipFill>
        <p:spPr>
          <a:xfrm>
            <a:off x="393700" y="-635"/>
            <a:ext cx="1191895" cy="1191260"/>
          </a:xfrm>
          <a:prstGeom prst="rect">
            <a:avLst/>
          </a:prstGeom>
        </p:spPr>
      </p:pic>
      <p:sp>
        <p:nvSpPr>
          <p:cNvPr id="14" name="矩形 38"/>
          <p:cNvSpPr/>
          <p:nvPr/>
        </p:nvSpPr>
        <p:spPr>
          <a:xfrm>
            <a:off x="0" y="6136640"/>
            <a:ext cx="12192000" cy="721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5" name="Text Box 14"/>
          <p:cNvSpPr txBox="1"/>
          <p:nvPr/>
        </p:nvSpPr>
        <p:spPr>
          <a:xfrm>
            <a:off x="260350" y="6289675"/>
            <a:ext cx="11798935" cy="360680"/>
          </a:xfrm>
          <a:prstGeom prst="rect">
            <a:avLst/>
          </a:prstGeom>
          <a:noFill/>
        </p:spPr>
        <p:txBody>
          <a:bodyPr wrap="square" rtlCol="0" anchor="t">
            <a:spAutoFit/>
          </a:bodyPr>
          <a:p>
            <a:pPr algn="ctr"/>
            <a:r>
              <a:rPr lang="en-US" altLang="zh-CN" sz="1750" b="1" dirty="0">
                <a:effectLst>
                  <a:outerShdw blurRad="38100" dist="19050" dir="2700000" algn="tl" rotWithShape="0">
                    <a:schemeClr val="dk1">
                      <a:alpha val="40000"/>
                    </a:schemeClr>
                  </a:outerShdw>
                </a:effectLst>
                <a:ea typeface="+mj-ea"/>
                <a:cs typeface="+mn-lt"/>
                <a:sym typeface="+mn-ea"/>
              </a:rPr>
              <a:t>THE IMPORTANCE OF PROFFESIONAL VIDEO  DOCUMENTARIES IN ATTRACTING OR RETAINING DONOR FUNDING</a:t>
            </a:r>
            <a:endParaRPr lang="en-US" sz="1750" b="1">
              <a:solidFill>
                <a:schemeClr val="bg1"/>
              </a:solidFill>
            </a:endParaRPr>
          </a:p>
        </p:txBody>
      </p:sp>
      <p:sp>
        <p:nvSpPr>
          <p:cNvPr id="2" name="Text Box 1"/>
          <p:cNvSpPr txBox="1"/>
          <p:nvPr/>
        </p:nvSpPr>
        <p:spPr>
          <a:xfrm>
            <a:off x="5639435" y="867410"/>
            <a:ext cx="7838440" cy="5245735"/>
          </a:xfrm>
          <a:prstGeom prst="rect">
            <a:avLst/>
          </a:prstGeom>
          <a:blipFill rotWithShape="1">
            <a:blip r:embed="rId4"/>
            <a:tile tx="0" ty="0" sx="100000" sy="100000" flip="none" algn="tl"/>
          </a:blipFill>
        </p:spPr>
        <p:txBody>
          <a:bodyPr wrap="square" rtlCol="0">
            <a:noAutofit/>
          </a:bodyPr>
          <a:p>
            <a:endParaRPr lang="en-US"/>
          </a:p>
        </p:txBody>
      </p:sp>
      <p:sp>
        <p:nvSpPr>
          <p:cNvPr id="5" name="Text Box 4"/>
          <p:cNvSpPr txBox="1"/>
          <p:nvPr/>
        </p:nvSpPr>
        <p:spPr>
          <a:xfrm>
            <a:off x="5784850" y="835025"/>
            <a:ext cx="6407785" cy="5245735"/>
          </a:xfrm>
          <a:prstGeom prst="rect">
            <a:avLst/>
          </a:prstGeom>
          <a:noFill/>
        </p:spPr>
        <p:txBody>
          <a:bodyPr wrap="square" rtlCol="0" anchor="t">
            <a:noAutofit/>
          </a:bodyPr>
          <a:p>
            <a:pPr indent="0" algn="l">
              <a:buFont typeface="+mj-lt"/>
              <a:buNone/>
            </a:pPr>
            <a:r>
              <a:rPr lang="en-US" sz="2800">
                <a:solidFill>
                  <a:schemeClr val="bg1"/>
                </a:solidFill>
                <a:latin typeface="Century Gothic" panose="020B0502020202020204" charset="0"/>
                <a:cs typeface="Century Gothic" panose="020B0502020202020204" charset="0"/>
              </a:rPr>
              <a:t>KAPOTIVE Video Production is dedicated to creating high-quality video documentaries that captivate audiences and convey the essence of nonprofit organizations' missions. With a team of experienced professionals, cutting-edge equipment, and a passion for storytelling, KAPOTIVE ensures that your organization's message is delivered effectively and impactfully.</a:t>
            </a:r>
            <a:endParaRPr lang="en-US" sz="2800">
              <a:solidFill>
                <a:schemeClr val="bg1"/>
              </a:solidFill>
              <a:latin typeface="Century Gothic" panose="020B0502020202020204" charset="0"/>
              <a:cs typeface="Century Gothic" panose="020B05020202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C:\Users\GODMAT\Desktop\images\WhatsApp Image 2024-04-28 at 5.45.28 PM.jpegWhatsApp Image 2024-04-28 at 5.45.28 PM"/>
          <p:cNvPicPr>
            <a:picLocks noChangeAspect="1"/>
          </p:cNvPicPr>
          <p:nvPr/>
        </p:nvPicPr>
        <p:blipFill>
          <a:blip r:embed="rId1"/>
          <a:srcRect l="17111" r="17111"/>
          <a:stretch>
            <a:fillRect/>
          </a:stretch>
        </p:blipFill>
        <p:spPr>
          <a:xfrm>
            <a:off x="5425440" y="0"/>
            <a:ext cx="6766560" cy="6858000"/>
          </a:xfrm>
          <a:prstGeom prst="rect">
            <a:avLst/>
          </a:prstGeom>
        </p:spPr>
      </p:pic>
      <p:sp>
        <p:nvSpPr>
          <p:cNvPr id="2" name="任意多边形: 形状 1"/>
          <p:cNvSpPr/>
          <p:nvPr/>
        </p:nvSpPr>
        <p:spPr>
          <a:xfrm>
            <a:off x="-635" y="915670"/>
            <a:ext cx="9970135" cy="522351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blipFill rotWithShape="1">
            <a:blip r:embed="rId2"/>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212725" y="1158875"/>
            <a:ext cx="9596755" cy="4639945"/>
          </a:xfrm>
          <a:prstGeom prst="rect">
            <a:avLst/>
          </a:prstGeom>
          <a:noFill/>
          <a:ln w="9525">
            <a:noFill/>
          </a:ln>
        </p:spPr>
        <p:txBody>
          <a:bodyPr>
            <a:noAutofit/>
          </a:bodyPr>
          <a:p>
            <a:pPr marL="457200" indent="-457200" algn="just">
              <a:lnSpc>
                <a:spcPct val="100000"/>
              </a:lnSpc>
              <a:buFont typeface="Wingdings" panose="05000000000000000000" charset="0"/>
              <a:buChar char="Ø"/>
            </a:pPr>
            <a:r>
              <a:rPr lang="en-US" sz="2600" b="0">
                <a:solidFill>
                  <a:schemeClr val="bg1"/>
                </a:solidFill>
                <a:latin typeface="Century Gothic" panose="020B0502020202020204" charset="0"/>
                <a:ea typeface="SimSun" panose="02010600030101010101" pitchFamily="2" charset="-122"/>
                <a:cs typeface="Century Gothic" panose="020B0502020202020204" charset="0"/>
              </a:rPr>
              <a:t>Fundraising events: Video documentaries can be used to showcase the impact of donations and inspire supporters to contribute towards a cause.</a:t>
            </a:r>
            <a:endParaRPr lang="en-US" sz="2600" b="0">
              <a:solidFill>
                <a:schemeClr val="bg1"/>
              </a:solidFill>
              <a:latin typeface="Century Gothic" panose="020B0502020202020204" charset="0"/>
              <a:ea typeface="SimSun" panose="02010600030101010101" pitchFamily="2" charset="-122"/>
              <a:cs typeface="Century Gothic" panose="020B0502020202020204" charset="0"/>
            </a:endParaRPr>
          </a:p>
          <a:p>
            <a:pPr marL="457200" indent="-457200" algn="just">
              <a:lnSpc>
                <a:spcPct val="100000"/>
              </a:lnSpc>
              <a:buFont typeface="Wingdings" panose="05000000000000000000" charset="0"/>
              <a:buChar char="Ø"/>
            </a:pPr>
            <a:endParaRPr lang="en-US" sz="2600" b="0">
              <a:solidFill>
                <a:schemeClr val="bg1"/>
              </a:solidFill>
              <a:latin typeface="Century Gothic" panose="020B0502020202020204" charset="0"/>
              <a:ea typeface="SimSun" panose="02010600030101010101" pitchFamily="2" charset="-122"/>
              <a:cs typeface="Century Gothic" panose="020B0502020202020204" charset="0"/>
            </a:endParaRPr>
          </a:p>
          <a:p>
            <a:pPr marL="457200" indent="-457200" algn="just">
              <a:lnSpc>
                <a:spcPct val="100000"/>
              </a:lnSpc>
              <a:buFont typeface="Wingdings" panose="05000000000000000000" charset="0"/>
              <a:buChar char="Ø"/>
            </a:pPr>
            <a:r>
              <a:rPr lang="en-US" sz="2600" b="0">
                <a:solidFill>
                  <a:schemeClr val="bg1"/>
                </a:solidFill>
                <a:latin typeface="Century Gothic" panose="020B0502020202020204" charset="0"/>
                <a:ea typeface="SimSun" panose="02010600030101010101" pitchFamily="2" charset="-122"/>
                <a:cs typeface="Century Gothic" panose="020B0502020202020204" charset="0"/>
              </a:rPr>
              <a:t>Grant applications: Including a video documentary as part of a grant application can help funders better understand the work being done and the impact it has.</a:t>
            </a:r>
            <a:endParaRPr lang="en-US" sz="2600" b="0">
              <a:solidFill>
                <a:schemeClr val="bg1"/>
              </a:solidFill>
              <a:latin typeface="Century Gothic" panose="020B0502020202020204" charset="0"/>
              <a:ea typeface="SimSun" panose="02010600030101010101" pitchFamily="2" charset="-122"/>
              <a:cs typeface="Century Gothic" panose="020B0502020202020204" charset="0"/>
            </a:endParaRPr>
          </a:p>
          <a:p>
            <a:pPr marL="457200" indent="-457200" algn="just">
              <a:lnSpc>
                <a:spcPct val="100000"/>
              </a:lnSpc>
              <a:buFont typeface="Wingdings" panose="05000000000000000000" charset="0"/>
              <a:buChar char="Ø"/>
            </a:pPr>
            <a:endParaRPr lang="en-US" sz="2600" b="0">
              <a:solidFill>
                <a:schemeClr val="bg1"/>
              </a:solidFill>
              <a:latin typeface="Century Gothic" panose="020B0502020202020204" charset="0"/>
              <a:ea typeface="SimSun" panose="02010600030101010101" pitchFamily="2" charset="-122"/>
              <a:cs typeface="Century Gothic" panose="020B0502020202020204" charset="0"/>
            </a:endParaRPr>
          </a:p>
          <a:p>
            <a:pPr marL="457200" indent="-457200" algn="just">
              <a:lnSpc>
                <a:spcPct val="100000"/>
              </a:lnSpc>
              <a:buFont typeface="Wingdings" panose="05000000000000000000" charset="0"/>
              <a:buChar char="Ø"/>
            </a:pPr>
            <a:r>
              <a:rPr lang="en-US" sz="2600" b="0">
                <a:solidFill>
                  <a:schemeClr val="bg1"/>
                </a:solidFill>
                <a:latin typeface="Century Gothic" panose="020B0502020202020204" charset="0"/>
                <a:ea typeface="SimSun" panose="02010600030101010101" pitchFamily="2" charset="-122"/>
                <a:cs typeface="Century Gothic" panose="020B0502020202020204" charset="0"/>
              </a:rPr>
              <a:t>Social media campaigns: Short video documentaries can be shared on social media platforms to raise awareness and engage a wider audience in supporting a cause.</a:t>
            </a:r>
            <a:endParaRPr lang="en-US" sz="2600" b="0">
              <a:solidFill>
                <a:schemeClr val="bg1"/>
              </a:solidFill>
              <a:latin typeface="Century Gothic" panose="020B0502020202020204" charset="0"/>
              <a:ea typeface="SimSun" panose="02010600030101010101" pitchFamily="2" charset="-122"/>
              <a:cs typeface="Century Gothic" panose="020B0502020202020204" charset="0"/>
            </a:endParaRPr>
          </a:p>
          <a:p>
            <a:pPr indent="0" algn="just">
              <a:lnSpc>
                <a:spcPct val="100000"/>
              </a:lnSpc>
              <a:buFont typeface="Wingdings" panose="05000000000000000000" charset="0"/>
              <a:buNone/>
            </a:pPr>
            <a:endParaRPr lang="en-US" sz="2700" b="0">
              <a:solidFill>
                <a:schemeClr val="bg1"/>
              </a:solidFill>
              <a:latin typeface="Century Gothic" panose="020B0502020202020204" charset="0"/>
              <a:ea typeface="SimSun" panose="02010600030101010101" pitchFamily="2" charset="-122"/>
              <a:cs typeface="Century Gothic" panose="020B0502020202020204" charset="0"/>
            </a:endParaRPr>
          </a:p>
          <a:p>
            <a:pPr indent="0" algn="just">
              <a:lnSpc>
                <a:spcPct val="100000"/>
              </a:lnSpc>
              <a:buFont typeface="Wingdings" panose="05000000000000000000" charset="0"/>
              <a:buNone/>
            </a:pPr>
            <a:endParaRPr lang="en-US" sz="2700" b="0">
              <a:solidFill>
                <a:schemeClr val="bg1"/>
              </a:solidFill>
              <a:latin typeface="Century Gothic" panose="020B0502020202020204" charset="0"/>
              <a:ea typeface="SimSun" panose="02010600030101010101" pitchFamily="2" charset="-122"/>
              <a:cs typeface="Century Gothic" panose="020B0502020202020204" charset="0"/>
            </a:endParaRPr>
          </a:p>
        </p:txBody>
      </p:sp>
      <p:sp>
        <p:nvSpPr>
          <p:cNvPr id="10" name="文本框 26"/>
          <p:cNvSpPr txBox="1"/>
          <p:nvPr>
            <p:custDataLst>
              <p:tags r:id="rId3"/>
            </p:custDataLst>
          </p:nvPr>
        </p:nvSpPr>
        <p:spPr>
          <a:xfrm>
            <a:off x="1459865" y="226695"/>
            <a:ext cx="10732770" cy="60579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noProof="0" dirty="0">
                <a:solidFill>
                  <a:schemeClr val="bg1"/>
                </a:solidFill>
                <a:latin typeface="Century Gothic" panose="020B0502020202020204" charset="0"/>
                <a:ea typeface="Gilroy" panose="00000400000000000000" charset="0"/>
                <a:cs typeface="Century Gothic" panose="020B0502020202020204" charset="0"/>
                <a:sym typeface="+mn-ea"/>
              </a:rPr>
              <a:t> 08. </a:t>
            </a:r>
            <a:r>
              <a:rPr lang="en-US" altLang="zh-CN" sz="3000" noProof="0" dirty="0">
                <a:solidFill>
                  <a:schemeClr val="bg1"/>
                </a:solidFill>
                <a:latin typeface="Century Gothic" panose="020B0502020202020204" charset="0"/>
                <a:ea typeface="Gilroy" panose="00000400000000000000" charset="0"/>
                <a:cs typeface="Century Gothic" panose="020B0502020202020204" charset="0"/>
                <a:sym typeface="+mn-ea"/>
              </a:rPr>
              <a:t>Where should we use our Video Documentaries</a:t>
            </a:r>
            <a:endParaRPr lang="en-US" altLang="zh-CN" sz="3000" noProof="0" dirty="0">
              <a:solidFill>
                <a:schemeClr val="bg1"/>
              </a:solidFill>
              <a:latin typeface="Century Gothic" panose="020B0502020202020204" charset="0"/>
              <a:ea typeface="Gilroy" panose="00000400000000000000" charset="0"/>
              <a:cs typeface="Century Gothic" panose="020B0502020202020204" charset="0"/>
              <a:sym typeface="+mn-ea"/>
            </a:endParaRPr>
          </a:p>
        </p:txBody>
      </p:sp>
      <p:pic>
        <p:nvPicPr>
          <p:cNvPr id="9" name="Picture 8" descr="Untitled-1.fw"/>
          <p:cNvPicPr>
            <a:picLocks noChangeAspect="1"/>
          </p:cNvPicPr>
          <p:nvPr/>
        </p:nvPicPr>
        <p:blipFill>
          <a:blip r:embed="rId4"/>
          <a:stretch>
            <a:fillRect/>
          </a:stretch>
        </p:blipFill>
        <p:spPr>
          <a:xfrm>
            <a:off x="393700" y="-635"/>
            <a:ext cx="1191895" cy="1191260"/>
          </a:xfrm>
          <a:prstGeom prst="rect">
            <a:avLst/>
          </a:prstGeom>
        </p:spPr>
      </p:pic>
      <p:sp>
        <p:nvSpPr>
          <p:cNvPr id="11" name="矩形 38"/>
          <p:cNvSpPr/>
          <p:nvPr/>
        </p:nvSpPr>
        <p:spPr>
          <a:xfrm>
            <a:off x="0" y="6136640"/>
            <a:ext cx="12192000" cy="721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4" name="Text Box 13"/>
          <p:cNvSpPr txBox="1"/>
          <p:nvPr/>
        </p:nvSpPr>
        <p:spPr>
          <a:xfrm>
            <a:off x="260350" y="6289675"/>
            <a:ext cx="11798935" cy="360680"/>
          </a:xfrm>
          <a:prstGeom prst="rect">
            <a:avLst/>
          </a:prstGeom>
          <a:noFill/>
        </p:spPr>
        <p:txBody>
          <a:bodyPr wrap="square" rtlCol="0" anchor="t">
            <a:spAutoFit/>
          </a:bodyPr>
          <a:p>
            <a:pPr algn="ctr"/>
            <a:r>
              <a:rPr lang="en-US" altLang="zh-CN" sz="1750" b="1" dirty="0">
                <a:effectLst>
                  <a:outerShdw blurRad="38100" dist="19050" dir="2700000" algn="tl" rotWithShape="0">
                    <a:schemeClr val="dk1">
                      <a:alpha val="40000"/>
                    </a:schemeClr>
                  </a:outerShdw>
                </a:effectLst>
                <a:ea typeface="+mj-ea"/>
                <a:cs typeface="+mn-lt"/>
                <a:sym typeface="+mn-ea"/>
              </a:rPr>
              <a:t>THE IMPORTANCE OF PROFFESIONAL VIDEO  DOCUMENTARIES IN ATTRACTING OR RETAINING DONOR FUNDING</a:t>
            </a:r>
            <a:endParaRPr lang="en-US" sz="1750" b="1">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C:\Users\GODMAT\Desktop\images\WhatsApp Image 2024-04-28 at 5.45.28 PM(1).jpegWhatsApp Image 2024-04-28 at 5.45.28 PM(1)"/>
          <p:cNvPicPr>
            <a:picLocks noChangeAspect="1"/>
          </p:cNvPicPr>
          <p:nvPr/>
        </p:nvPicPr>
        <p:blipFill>
          <a:blip r:embed="rId1"/>
          <a:srcRect l="667" r="667"/>
          <a:stretch>
            <a:fillRect/>
          </a:stretch>
        </p:blipFill>
        <p:spPr>
          <a:xfrm>
            <a:off x="5425440" y="0"/>
            <a:ext cx="6766560" cy="6858000"/>
          </a:xfrm>
          <a:prstGeom prst="rect">
            <a:avLst/>
          </a:prstGeom>
        </p:spPr>
      </p:pic>
      <p:sp>
        <p:nvSpPr>
          <p:cNvPr id="2" name="任意多边形: 形状 1"/>
          <p:cNvSpPr/>
          <p:nvPr/>
        </p:nvSpPr>
        <p:spPr>
          <a:xfrm>
            <a:off x="-635" y="915670"/>
            <a:ext cx="9970135" cy="522351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blipFill rotWithShape="1">
            <a:blip r:embed="rId2"/>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228600" y="1206500"/>
            <a:ext cx="9582150" cy="4639945"/>
          </a:xfrm>
          <a:prstGeom prst="rect">
            <a:avLst/>
          </a:prstGeom>
          <a:noFill/>
          <a:ln w="9525">
            <a:noFill/>
          </a:ln>
        </p:spPr>
        <p:txBody>
          <a:bodyPr>
            <a:noAutofit/>
          </a:bodyPr>
          <a:p>
            <a:pPr marL="457200" indent="-457200" algn="just">
              <a:lnSpc>
                <a:spcPct val="100000"/>
              </a:lnSpc>
              <a:buFont typeface="Wingdings" panose="05000000000000000000" charset="0"/>
              <a:buChar char="Ø"/>
            </a:pPr>
            <a:r>
              <a:rPr lang="en-US" sz="2800">
                <a:solidFill>
                  <a:schemeClr val="bg1"/>
                </a:solidFill>
                <a:latin typeface="Century Gothic" panose="020B0502020202020204" charset="0"/>
                <a:ea typeface="SimSun" panose="02010600030101010101" pitchFamily="2" charset="-122"/>
                <a:cs typeface="Century Gothic" panose="020B0502020202020204" charset="0"/>
                <a:sym typeface="+mn-ea"/>
              </a:rPr>
              <a:t>Donor meetings: Video documentaries can be a powerful tool to communicate the mission, values, and impact of an organization to potential donors during meetings or presentations.</a:t>
            </a:r>
            <a:endParaRPr lang="en-US" sz="2800" b="0">
              <a:solidFill>
                <a:schemeClr val="bg1"/>
              </a:solidFill>
              <a:latin typeface="Century Gothic" panose="020B0502020202020204" charset="0"/>
              <a:ea typeface="SimSun" panose="02010600030101010101" pitchFamily="2" charset="-122"/>
              <a:cs typeface="Century Gothic" panose="020B0502020202020204" charset="0"/>
            </a:endParaRPr>
          </a:p>
          <a:p>
            <a:pPr indent="0" algn="just">
              <a:lnSpc>
                <a:spcPct val="100000"/>
              </a:lnSpc>
              <a:buFont typeface="Wingdings" panose="05000000000000000000" charset="0"/>
              <a:buNone/>
            </a:pPr>
            <a:endParaRPr lang="en-US" sz="2800" b="0">
              <a:solidFill>
                <a:schemeClr val="bg1"/>
              </a:solidFill>
              <a:latin typeface="Century Gothic" panose="020B0502020202020204" charset="0"/>
              <a:ea typeface="SimSun" panose="02010600030101010101" pitchFamily="2" charset="-122"/>
              <a:cs typeface="Century Gothic" panose="020B0502020202020204" charset="0"/>
            </a:endParaRPr>
          </a:p>
          <a:p>
            <a:pPr indent="0" algn="just">
              <a:lnSpc>
                <a:spcPct val="100000"/>
              </a:lnSpc>
              <a:buFont typeface="Wingdings" panose="05000000000000000000" charset="0"/>
              <a:buNone/>
            </a:pPr>
            <a:r>
              <a:rPr lang="en-US" sz="2800">
                <a:solidFill>
                  <a:schemeClr val="bg1"/>
                </a:solidFill>
                <a:latin typeface="Century Gothic" panose="020B0502020202020204" charset="0"/>
                <a:ea typeface="SimSun" panose="02010600030101010101" pitchFamily="2" charset="-122"/>
                <a:cs typeface="Century Gothic" panose="020B0502020202020204" charset="0"/>
                <a:sym typeface="+mn-ea"/>
              </a:rPr>
              <a:t>Overall, video documentaries are a versatile and engaging medium that can be used to effectively communicate a nonprofit's message and impact, thus helping to mobilize resources and support.</a:t>
            </a:r>
            <a:endParaRPr lang="en-US" sz="2800" b="0">
              <a:solidFill>
                <a:schemeClr val="bg1"/>
              </a:solidFill>
              <a:latin typeface="Century Gothic" panose="020B0502020202020204" charset="0"/>
              <a:ea typeface="SimSun" panose="02010600030101010101" pitchFamily="2" charset="-122"/>
              <a:cs typeface="Century Gothic" panose="020B0502020202020204" charset="0"/>
            </a:endParaRPr>
          </a:p>
          <a:p>
            <a:pPr indent="0" algn="just">
              <a:lnSpc>
                <a:spcPct val="100000"/>
              </a:lnSpc>
              <a:buFont typeface="Wingdings" panose="05000000000000000000" charset="0"/>
              <a:buNone/>
            </a:pPr>
            <a:endParaRPr lang="en-US" sz="2800" b="0">
              <a:solidFill>
                <a:schemeClr val="bg1"/>
              </a:solidFill>
              <a:latin typeface="Century Gothic" panose="020B0502020202020204" charset="0"/>
              <a:ea typeface="SimSun" panose="02010600030101010101" pitchFamily="2" charset="-122"/>
              <a:cs typeface="Century Gothic" panose="020B0502020202020204" charset="0"/>
            </a:endParaRPr>
          </a:p>
          <a:p>
            <a:pPr indent="0" algn="just">
              <a:lnSpc>
                <a:spcPct val="100000"/>
              </a:lnSpc>
              <a:buFont typeface="Wingdings" panose="05000000000000000000" charset="0"/>
              <a:buNone/>
            </a:pPr>
            <a:endParaRPr lang="en-US" sz="2800" b="0">
              <a:solidFill>
                <a:schemeClr val="bg1"/>
              </a:solidFill>
              <a:latin typeface="Century Gothic" panose="020B0502020202020204" charset="0"/>
              <a:ea typeface="SimSun" panose="02010600030101010101" pitchFamily="2" charset="-122"/>
              <a:cs typeface="Century Gothic" panose="020B0502020202020204" charset="0"/>
            </a:endParaRPr>
          </a:p>
        </p:txBody>
      </p:sp>
      <p:sp>
        <p:nvSpPr>
          <p:cNvPr id="10" name="文本框 26"/>
          <p:cNvSpPr txBox="1"/>
          <p:nvPr>
            <p:custDataLst>
              <p:tags r:id="rId3"/>
            </p:custDataLst>
          </p:nvPr>
        </p:nvSpPr>
        <p:spPr>
          <a:xfrm>
            <a:off x="1459865" y="226695"/>
            <a:ext cx="10732770" cy="60579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noProof="0" dirty="0">
                <a:solidFill>
                  <a:schemeClr val="bg1"/>
                </a:solidFill>
                <a:latin typeface="Century Gothic" panose="020B0502020202020204" charset="0"/>
                <a:ea typeface="Gilroy" panose="00000400000000000000" charset="0"/>
                <a:cs typeface="Century Gothic" panose="020B0502020202020204" charset="0"/>
                <a:sym typeface="+mn-ea"/>
              </a:rPr>
              <a:t> Conti...</a:t>
            </a:r>
            <a:endParaRPr lang="en-US" altLang="zh-CN" sz="3000" noProof="0" dirty="0">
              <a:solidFill>
                <a:schemeClr val="bg1"/>
              </a:solidFill>
              <a:latin typeface="Century Gothic" panose="020B0502020202020204" charset="0"/>
              <a:ea typeface="Gilroy" panose="00000400000000000000" charset="0"/>
              <a:cs typeface="Century Gothic" panose="020B0502020202020204" charset="0"/>
              <a:sym typeface="+mn-ea"/>
            </a:endParaRPr>
          </a:p>
        </p:txBody>
      </p:sp>
      <p:pic>
        <p:nvPicPr>
          <p:cNvPr id="9" name="Picture 8" descr="Untitled-1.fw"/>
          <p:cNvPicPr>
            <a:picLocks noChangeAspect="1"/>
          </p:cNvPicPr>
          <p:nvPr/>
        </p:nvPicPr>
        <p:blipFill>
          <a:blip r:embed="rId4"/>
          <a:stretch>
            <a:fillRect/>
          </a:stretch>
        </p:blipFill>
        <p:spPr>
          <a:xfrm>
            <a:off x="393700" y="-635"/>
            <a:ext cx="1191895" cy="1191260"/>
          </a:xfrm>
          <a:prstGeom prst="rect">
            <a:avLst/>
          </a:prstGeom>
        </p:spPr>
      </p:pic>
      <p:sp>
        <p:nvSpPr>
          <p:cNvPr id="11" name="矩形 38"/>
          <p:cNvSpPr/>
          <p:nvPr/>
        </p:nvSpPr>
        <p:spPr>
          <a:xfrm>
            <a:off x="0" y="6136640"/>
            <a:ext cx="12192000" cy="721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4" name="Text Box 13"/>
          <p:cNvSpPr txBox="1"/>
          <p:nvPr/>
        </p:nvSpPr>
        <p:spPr>
          <a:xfrm>
            <a:off x="260350" y="6289675"/>
            <a:ext cx="11798935" cy="360680"/>
          </a:xfrm>
          <a:prstGeom prst="rect">
            <a:avLst/>
          </a:prstGeom>
          <a:noFill/>
        </p:spPr>
        <p:txBody>
          <a:bodyPr wrap="square" rtlCol="0" anchor="t">
            <a:spAutoFit/>
          </a:bodyPr>
          <a:p>
            <a:pPr algn="ctr"/>
            <a:r>
              <a:rPr lang="en-US" altLang="zh-CN" sz="1750" b="1" dirty="0">
                <a:effectLst>
                  <a:outerShdw blurRad="38100" dist="19050" dir="2700000" algn="tl" rotWithShape="0">
                    <a:schemeClr val="dk1">
                      <a:alpha val="40000"/>
                    </a:schemeClr>
                  </a:outerShdw>
                </a:effectLst>
                <a:ea typeface="+mj-ea"/>
                <a:cs typeface="+mn-lt"/>
                <a:sym typeface="+mn-ea"/>
              </a:rPr>
              <a:t>THE IMPORTANCE OF PROFFESIONAL VIDEO  DOCUMENTARIES IN ATTRACTING OR RETAINING DONOR FUNDING</a:t>
            </a:r>
            <a:endParaRPr lang="en-US" sz="1750" b="1">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Users\GODMAT\Desktop\images\WhatsApp Image 2024-04-28 at 5.45.27 PM.jpegWhatsApp Image 2024-04-28 at 5.45.27 PM"/>
          <p:cNvPicPr>
            <a:picLocks noChangeAspect="1"/>
          </p:cNvPicPr>
          <p:nvPr/>
        </p:nvPicPr>
        <p:blipFill>
          <a:blip r:embed="rId1"/>
          <a:srcRect l="8427" r="8427"/>
          <a:stretch>
            <a:fillRect/>
          </a:stretch>
        </p:blipFill>
        <p:spPr>
          <a:xfrm>
            <a:off x="0" y="-635"/>
            <a:ext cx="5638800" cy="6781800"/>
          </a:xfrm>
          <a:prstGeom prst="rect">
            <a:avLst/>
          </a:prstGeom>
        </p:spPr>
      </p:pic>
      <p:sp>
        <p:nvSpPr>
          <p:cNvPr id="9" name="矩形 8"/>
          <p:cNvSpPr/>
          <p:nvPr/>
        </p:nvSpPr>
        <p:spPr>
          <a:xfrm>
            <a:off x="0" y="6115050"/>
            <a:ext cx="7505699" cy="742950"/>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5783943" y="2533650"/>
            <a:ext cx="0" cy="432435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224121"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endParaRPr lang="en-US" altLang="zh-CN" sz="1200" dirty="0">
              <a:solidFill>
                <a:schemeClr val="bg1"/>
              </a:solidFill>
              <a:latin typeface="+mj-lt"/>
            </a:endParaRP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28" name="文本框 27"/>
          <p:cNvSpPr txBox="1"/>
          <p:nvPr/>
        </p:nvSpPr>
        <p:spPr>
          <a:xfrm>
            <a:off x="798513" y="6241680"/>
            <a:ext cx="2531573" cy="415498"/>
          </a:xfrm>
          <a:prstGeom prst="rect">
            <a:avLst/>
          </a:prstGeom>
          <a:noFill/>
        </p:spPr>
        <p:txBody>
          <a:bodyPr wrap="square">
            <a:spAutoFit/>
          </a:bodyPr>
          <a:lstStyle/>
          <a:p>
            <a:r>
              <a:rPr lang="en-US" altLang="zh-CN" sz="1050" dirty="0">
                <a:solidFill>
                  <a:schemeClr val="bg1"/>
                </a:solidFill>
              </a:rPr>
              <a:t>Presentations are communication tools </a:t>
            </a:r>
            <a:endParaRPr lang="zh-CN" altLang="en-US" sz="1050" dirty="0">
              <a:solidFill>
                <a:schemeClr val="bg1"/>
              </a:solidFill>
            </a:endParaRPr>
          </a:p>
        </p:txBody>
      </p:sp>
      <p:sp>
        <p:nvSpPr>
          <p:cNvPr id="11" name="文本框 26"/>
          <p:cNvSpPr txBox="1"/>
          <p:nvPr>
            <p:custDataLst>
              <p:tags r:id="rId2"/>
            </p:custDataLst>
          </p:nvPr>
        </p:nvSpPr>
        <p:spPr>
          <a:xfrm>
            <a:off x="1459865" y="226695"/>
            <a:ext cx="10732770" cy="60579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000" noProof="0" dirty="0">
                <a:solidFill>
                  <a:schemeClr val="bg1"/>
                </a:solidFill>
                <a:latin typeface="Century Gothic" panose="020B0502020202020204" charset="0"/>
                <a:ea typeface="Gilroy" panose="00000400000000000000" charset="0"/>
                <a:cs typeface="Century Gothic" panose="020B0502020202020204" charset="0"/>
                <a:sym typeface="+mn-ea"/>
              </a:rPr>
              <a:t>  09. Conclusion</a:t>
            </a:r>
            <a:endParaRPr lang="en-US" altLang="zh-CN" sz="3000" noProof="0" dirty="0">
              <a:solidFill>
                <a:schemeClr val="bg1"/>
              </a:solidFill>
              <a:latin typeface="Century Gothic" panose="020B0502020202020204" charset="0"/>
              <a:ea typeface="Gilroy" panose="00000400000000000000" charset="0"/>
              <a:cs typeface="Century Gothic" panose="020B0502020202020204" charset="0"/>
              <a:sym typeface="+mn-ea"/>
            </a:endParaRPr>
          </a:p>
        </p:txBody>
      </p:sp>
      <p:pic>
        <p:nvPicPr>
          <p:cNvPr id="13" name="Picture 12" descr="Untitled-1.fw"/>
          <p:cNvPicPr>
            <a:picLocks noChangeAspect="1"/>
          </p:cNvPicPr>
          <p:nvPr/>
        </p:nvPicPr>
        <p:blipFill>
          <a:blip r:embed="rId3"/>
          <a:stretch>
            <a:fillRect/>
          </a:stretch>
        </p:blipFill>
        <p:spPr>
          <a:xfrm>
            <a:off x="393700" y="-635"/>
            <a:ext cx="1191895" cy="1191260"/>
          </a:xfrm>
          <a:prstGeom prst="rect">
            <a:avLst/>
          </a:prstGeom>
        </p:spPr>
      </p:pic>
      <p:sp>
        <p:nvSpPr>
          <p:cNvPr id="14" name="矩形 38"/>
          <p:cNvSpPr/>
          <p:nvPr/>
        </p:nvSpPr>
        <p:spPr>
          <a:xfrm>
            <a:off x="0" y="6136640"/>
            <a:ext cx="12192000" cy="721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5" name="Text Box 14"/>
          <p:cNvSpPr txBox="1"/>
          <p:nvPr/>
        </p:nvSpPr>
        <p:spPr>
          <a:xfrm>
            <a:off x="260350" y="6289675"/>
            <a:ext cx="11798935" cy="360680"/>
          </a:xfrm>
          <a:prstGeom prst="rect">
            <a:avLst/>
          </a:prstGeom>
          <a:noFill/>
        </p:spPr>
        <p:txBody>
          <a:bodyPr wrap="square" rtlCol="0" anchor="t">
            <a:spAutoFit/>
          </a:bodyPr>
          <a:p>
            <a:pPr algn="ctr"/>
            <a:r>
              <a:rPr lang="en-US" altLang="zh-CN" sz="1750" b="1" dirty="0">
                <a:effectLst>
                  <a:outerShdw blurRad="38100" dist="19050" dir="2700000" algn="tl" rotWithShape="0">
                    <a:schemeClr val="dk1">
                      <a:alpha val="40000"/>
                    </a:schemeClr>
                  </a:outerShdw>
                </a:effectLst>
                <a:ea typeface="+mj-ea"/>
                <a:cs typeface="+mn-lt"/>
                <a:sym typeface="+mn-ea"/>
              </a:rPr>
              <a:t>THE IMPORTANCE OF PROFFESIONAL VIDEO  DOCUMENTARIES IN ATTRACTING OR RETAINING DONOR FUNDING</a:t>
            </a:r>
            <a:endParaRPr lang="en-US" sz="1750" b="1">
              <a:solidFill>
                <a:schemeClr val="bg1"/>
              </a:solidFill>
            </a:endParaRPr>
          </a:p>
        </p:txBody>
      </p:sp>
      <p:sp>
        <p:nvSpPr>
          <p:cNvPr id="2" name="Text Box 1"/>
          <p:cNvSpPr txBox="1"/>
          <p:nvPr/>
        </p:nvSpPr>
        <p:spPr>
          <a:xfrm>
            <a:off x="5639435" y="835660"/>
            <a:ext cx="7838440" cy="5245735"/>
          </a:xfrm>
          <a:prstGeom prst="rect">
            <a:avLst/>
          </a:prstGeom>
          <a:blipFill rotWithShape="1">
            <a:blip r:embed="rId4"/>
            <a:tile tx="0" ty="0" sx="100000" sy="100000" flip="none" algn="tl"/>
          </a:blipFill>
        </p:spPr>
        <p:txBody>
          <a:bodyPr wrap="square" rtlCol="0">
            <a:noAutofit/>
          </a:bodyPr>
          <a:p>
            <a:endParaRPr lang="en-US"/>
          </a:p>
        </p:txBody>
      </p:sp>
      <p:sp>
        <p:nvSpPr>
          <p:cNvPr id="5" name="Text Box 4"/>
          <p:cNvSpPr txBox="1"/>
          <p:nvPr/>
        </p:nvSpPr>
        <p:spPr>
          <a:xfrm>
            <a:off x="5784850" y="835025"/>
            <a:ext cx="6407150" cy="5245735"/>
          </a:xfrm>
          <a:prstGeom prst="rect">
            <a:avLst/>
          </a:prstGeom>
          <a:noFill/>
        </p:spPr>
        <p:txBody>
          <a:bodyPr wrap="square" rtlCol="0" anchor="t">
            <a:noAutofit/>
          </a:bodyPr>
          <a:p>
            <a:pPr indent="0" algn="just">
              <a:buFont typeface="+mj-lt"/>
              <a:buNone/>
            </a:pPr>
            <a:r>
              <a:rPr lang="en-US" sz="2800">
                <a:solidFill>
                  <a:schemeClr val="bg1"/>
                </a:solidFill>
                <a:latin typeface="Century Gothic" panose="020B0502020202020204" charset="0"/>
                <a:cs typeface="Century Gothic" panose="020B0502020202020204" charset="0"/>
              </a:rPr>
              <a:t>In conclusion, professional video documentaries are essential tools in the nonprofit sector for attracting and retaining donor funding. By investing in high-quality video productions, organizations can amplify their impact, reach broader audiences, and inspire lasting support for their causes.</a:t>
            </a:r>
            <a:endParaRPr lang="en-US" sz="2800">
              <a:solidFill>
                <a:schemeClr val="bg1"/>
              </a:solidFill>
              <a:latin typeface="Century Gothic" panose="020B0502020202020204" charset="0"/>
              <a:cs typeface="Century Gothic" panose="020B0502020202020204" charset="0"/>
            </a:endParaRPr>
          </a:p>
          <a:p>
            <a:pPr indent="0" algn="just">
              <a:buFont typeface="+mj-lt"/>
              <a:buNone/>
            </a:pPr>
            <a:r>
              <a:rPr lang="en-US" sz="2800">
                <a:solidFill>
                  <a:schemeClr val="bg1"/>
                </a:solidFill>
                <a:latin typeface="Century Gothic" panose="020B0502020202020204" charset="0"/>
                <a:cs typeface="Century Gothic" panose="020B0502020202020204" charset="0"/>
              </a:rPr>
              <a:t>KAPOTIVE Capacity Building Initiatives is inviting you to a scheduled Zoom meeting.</a:t>
            </a:r>
            <a:endParaRPr lang="en-US" sz="2800">
              <a:solidFill>
                <a:schemeClr val="bg1"/>
              </a:solidFill>
              <a:latin typeface="Century Gothic" panose="020B0502020202020204" charset="0"/>
              <a:cs typeface="Century Gothic" panose="020B050202020202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Users\GODMAT\Desktop\images\WhatsApp Image 2024-04-28 at 5.45.28 PM(1).jpegWhatsApp Image 2024-04-28 at 5.45.28 PM(1)"/>
          <p:cNvPicPr>
            <a:picLocks noChangeAspect="1"/>
          </p:cNvPicPr>
          <p:nvPr/>
        </p:nvPicPr>
        <p:blipFill>
          <a:blip r:embed="rId1"/>
          <a:srcRect l="3005" r="3005"/>
          <a:stretch>
            <a:fillRect/>
          </a:stretch>
        </p:blipFill>
        <p:spPr>
          <a:xfrm>
            <a:off x="2039620" y="0"/>
            <a:ext cx="6445885" cy="6858000"/>
          </a:xfrm>
          <a:prstGeom prst="rect">
            <a:avLst/>
          </a:prstGeom>
        </p:spPr>
      </p:pic>
      <p:sp>
        <p:nvSpPr>
          <p:cNvPr id="2" name="任意多边形: 形状 1"/>
          <p:cNvSpPr/>
          <p:nvPr/>
        </p:nvSpPr>
        <p:spPr>
          <a:xfrm>
            <a:off x="2" y="0"/>
            <a:ext cx="4553272" cy="6858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4">
              <a:lumMod val="5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文本框 24"/>
          <p:cNvSpPr txBox="1"/>
          <p:nvPr/>
        </p:nvSpPr>
        <p:spPr>
          <a:xfrm>
            <a:off x="8814435" y="1610360"/>
            <a:ext cx="3250565" cy="398780"/>
          </a:xfrm>
          <a:prstGeom prst="rect">
            <a:avLst/>
          </a:prstGeom>
          <a:noFill/>
        </p:spPr>
        <p:txBody>
          <a:bodyPr wrap="square">
            <a:spAutoFit/>
          </a:bodyPr>
          <a:lstStyle/>
          <a:p>
            <a:r>
              <a:rPr lang="en-US" altLang="zh-CN" sz="2000" dirty="0">
                <a:solidFill>
                  <a:schemeClr val="tx2"/>
                </a:solidFill>
                <a:latin typeface="Montserrat" charset="0"/>
                <a:ea typeface="+mj-ea"/>
                <a:cs typeface="Montserrat" charset="0"/>
              </a:rPr>
              <a:t>www.kapotive.or.tz</a:t>
            </a:r>
            <a:endParaRPr lang="en-US" altLang="zh-CN" sz="2000" dirty="0">
              <a:solidFill>
                <a:schemeClr val="tx2"/>
              </a:solidFill>
              <a:latin typeface="Montserrat" charset="0"/>
              <a:ea typeface="+mj-ea"/>
              <a:cs typeface="Montserrat" charset="0"/>
            </a:endParaRPr>
          </a:p>
        </p:txBody>
      </p:sp>
      <p:cxnSp>
        <p:nvCxnSpPr>
          <p:cNvPr id="30" name="直接连接符 29"/>
          <p:cNvCxnSpPr/>
          <p:nvPr/>
        </p:nvCxnSpPr>
        <p:spPr>
          <a:xfrm>
            <a:off x="8494148" y="4247147"/>
            <a:ext cx="370587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8478273" y="5165724"/>
            <a:ext cx="3728720" cy="1270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481332" y="6383421"/>
            <a:ext cx="3710305" cy="63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494148" y="2249905"/>
            <a:ext cx="370587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813165" y="3531235"/>
            <a:ext cx="3298825" cy="398780"/>
          </a:xfrm>
          <a:prstGeom prst="rect">
            <a:avLst/>
          </a:prstGeom>
          <a:noFill/>
        </p:spPr>
        <p:txBody>
          <a:bodyPr wrap="square">
            <a:spAutoFit/>
          </a:bodyPr>
          <a:lstStyle/>
          <a:p>
            <a:r>
              <a:rPr lang="en-US" altLang="zh-CN" sz="2000" dirty="0">
                <a:solidFill>
                  <a:schemeClr val="tx2"/>
                </a:solidFill>
                <a:latin typeface="Montserrat" charset="0"/>
                <a:ea typeface="+mj-ea"/>
                <a:cs typeface="Montserrat" charset="0"/>
                <a:sym typeface="+mn-ea"/>
              </a:rPr>
              <a:t>Tel: +255 711 326 789</a:t>
            </a:r>
            <a:endParaRPr lang="en-US" altLang="zh-CN" sz="2000" dirty="0">
              <a:solidFill>
                <a:schemeClr val="tx2"/>
              </a:solidFill>
              <a:latin typeface="Montserrat" charset="0"/>
              <a:ea typeface="+mj-ea"/>
              <a:cs typeface="Montserrat" charset="0"/>
            </a:endParaRPr>
          </a:p>
        </p:txBody>
      </p:sp>
      <p:sp>
        <p:nvSpPr>
          <p:cNvPr id="37" name="文本框 36"/>
          <p:cNvSpPr txBox="1"/>
          <p:nvPr/>
        </p:nvSpPr>
        <p:spPr>
          <a:xfrm>
            <a:off x="8862333" y="4494934"/>
            <a:ext cx="2657830" cy="398780"/>
          </a:xfrm>
          <a:prstGeom prst="rect">
            <a:avLst/>
          </a:prstGeom>
          <a:noFill/>
        </p:spPr>
        <p:txBody>
          <a:bodyPr wrap="square">
            <a:spAutoFit/>
          </a:bodyPr>
          <a:lstStyle/>
          <a:p>
            <a:r>
              <a:rPr lang="en-US" altLang="zh-CN" sz="2000" dirty="0">
                <a:solidFill>
                  <a:schemeClr val="tx2"/>
                </a:solidFill>
                <a:latin typeface="Montserrat" charset="0"/>
                <a:ea typeface="+mj-ea"/>
                <a:cs typeface="Montserrat" charset="0"/>
              </a:rPr>
              <a:t>Whatsapp Link</a:t>
            </a:r>
            <a:endParaRPr lang="en-US" altLang="zh-CN" sz="2000" dirty="0">
              <a:solidFill>
                <a:schemeClr val="tx2"/>
              </a:solidFill>
              <a:latin typeface="Montserrat" charset="0"/>
              <a:ea typeface="+mj-ea"/>
              <a:cs typeface="Montserrat" charset="0"/>
            </a:endParaRPr>
          </a:p>
        </p:txBody>
      </p:sp>
      <p:sp>
        <p:nvSpPr>
          <p:cNvPr id="38" name="文本框 37"/>
          <p:cNvSpPr txBox="1"/>
          <p:nvPr/>
        </p:nvSpPr>
        <p:spPr>
          <a:xfrm>
            <a:off x="8796655" y="5289550"/>
            <a:ext cx="3251200" cy="1014730"/>
          </a:xfrm>
          <a:prstGeom prst="rect">
            <a:avLst/>
          </a:prstGeom>
          <a:noFill/>
        </p:spPr>
        <p:txBody>
          <a:bodyPr wrap="square">
            <a:spAutoFit/>
          </a:bodyPr>
          <a:lstStyle/>
          <a:p>
            <a:r>
              <a:rPr lang="en-US" altLang="zh-CN" sz="2000" dirty="0">
                <a:solidFill>
                  <a:schemeClr val="tx2"/>
                </a:solidFill>
                <a:latin typeface="Montserrat" charset="0"/>
                <a:ea typeface="+mj-ea"/>
                <a:cs typeface="Montserrat" charset="0"/>
              </a:rPr>
              <a:t>https://chat.whatsapp.com/LqosgEAG6no4qY2RaRPqe2</a:t>
            </a:r>
            <a:endParaRPr lang="en-US" altLang="zh-CN" sz="2000" dirty="0">
              <a:solidFill>
                <a:schemeClr val="tx2"/>
              </a:solidFill>
              <a:latin typeface="Montserrat" charset="0"/>
              <a:ea typeface="+mj-ea"/>
              <a:cs typeface="Montserrat" charset="0"/>
            </a:endParaRPr>
          </a:p>
        </p:txBody>
      </p:sp>
      <p:pic>
        <p:nvPicPr>
          <p:cNvPr id="11" name="Picture 10" descr="Untitled-1.fw"/>
          <p:cNvPicPr>
            <a:picLocks noChangeAspect="1"/>
          </p:cNvPicPr>
          <p:nvPr/>
        </p:nvPicPr>
        <p:blipFill>
          <a:blip r:embed="rId2"/>
          <a:stretch>
            <a:fillRect/>
          </a:stretch>
        </p:blipFill>
        <p:spPr>
          <a:xfrm>
            <a:off x="549910" y="1902460"/>
            <a:ext cx="3415665" cy="3354705"/>
          </a:xfrm>
          <a:prstGeom prst="rect">
            <a:avLst/>
          </a:prstGeom>
        </p:spPr>
      </p:pic>
      <p:cxnSp>
        <p:nvCxnSpPr>
          <p:cNvPr id="12" name="直接连接符 33"/>
          <p:cNvCxnSpPr/>
          <p:nvPr/>
        </p:nvCxnSpPr>
        <p:spPr>
          <a:xfrm>
            <a:off x="8485893" y="3248760"/>
            <a:ext cx="370587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文本框 24"/>
          <p:cNvSpPr txBox="1"/>
          <p:nvPr/>
        </p:nvSpPr>
        <p:spPr>
          <a:xfrm>
            <a:off x="8813165" y="2554605"/>
            <a:ext cx="3250565" cy="398780"/>
          </a:xfrm>
          <a:prstGeom prst="rect">
            <a:avLst/>
          </a:prstGeom>
          <a:noFill/>
        </p:spPr>
        <p:txBody>
          <a:bodyPr wrap="square">
            <a:spAutoFit/>
          </a:bodyPr>
          <a:p>
            <a:r>
              <a:rPr lang="en-US" altLang="zh-CN" sz="2000" dirty="0">
                <a:solidFill>
                  <a:schemeClr val="tx2"/>
                </a:solidFill>
                <a:latin typeface="Montserrat" charset="0"/>
                <a:ea typeface="+mj-ea"/>
                <a:cs typeface="Montserrat" charset="0"/>
              </a:rPr>
              <a:t>Tel: +255 767 047 621</a:t>
            </a:r>
            <a:endParaRPr lang="en-US" altLang="zh-CN" sz="2000" dirty="0">
              <a:solidFill>
                <a:schemeClr val="tx2"/>
              </a:solidFill>
              <a:latin typeface="Montserrat" charset="0"/>
              <a:ea typeface="+mj-ea"/>
              <a:cs typeface="Montserrat" charset="0"/>
            </a:endParaRPr>
          </a:p>
        </p:txBody>
      </p:sp>
      <p:cxnSp>
        <p:nvCxnSpPr>
          <p:cNvPr id="3" name="直接连接符 33"/>
          <p:cNvCxnSpPr/>
          <p:nvPr/>
        </p:nvCxnSpPr>
        <p:spPr>
          <a:xfrm>
            <a:off x="8494148" y="1338045"/>
            <a:ext cx="370587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72" name="任意多边形: 形状 71"/>
          <p:cNvSpPr/>
          <p:nvPr/>
        </p:nvSpPr>
        <p:spPr>
          <a:xfrm>
            <a:off x="0" y="-3075305"/>
            <a:ext cx="12192000" cy="9933305"/>
          </a:xfrm>
          <a:custGeom>
            <a:avLst/>
            <a:gdLst>
              <a:gd name="connsiteX0" fmla="*/ 12191997 w 12191999"/>
              <a:gd name="connsiteY0" fmla="*/ 0 h 5732468"/>
              <a:gd name="connsiteX1" fmla="*/ 12191999 w 12191999"/>
              <a:gd name="connsiteY1" fmla="*/ 5230092 h 5732468"/>
              <a:gd name="connsiteX2" fmla="*/ 9489861 w 12191999"/>
              <a:gd name="connsiteY2" fmla="*/ 5732467 h 5732468"/>
              <a:gd name="connsiteX3" fmla="*/ 0 w 12191999"/>
              <a:gd name="connsiteY3" fmla="*/ 5732468 h 5732468"/>
              <a:gd name="connsiteX4" fmla="*/ 2 w 12191999"/>
              <a:gd name="connsiteY4" fmla="*/ 2266708 h 573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5732468">
                <a:moveTo>
                  <a:pt x="12191997" y="0"/>
                </a:moveTo>
                <a:lnTo>
                  <a:pt x="12191999" y="5230092"/>
                </a:lnTo>
                <a:lnTo>
                  <a:pt x="9489861" y="5732467"/>
                </a:lnTo>
                <a:lnTo>
                  <a:pt x="0" y="5732468"/>
                </a:lnTo>
                <a:lnTo>
                  <a:pt x="2" y="2266708"/>
                </a:lnTo>
                <a:close/>
              </a:path>
            </a:pathLst>
          </a:custGeom>
          <a:blipFill rotWithShape="1">
            <a:blip r:embed="rId1"/>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9" name="文本框 8"/>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accent1"/>
                </a:solidFill>
                <a:latin typeface="+mj-lt"/>
              </a:rPr>
              <a:t>PRESENTATION</a:t>
            </a:r>
            <a:endParaRPr lang="en-US" altLang="zh-CN" sz="1200" dirty="0">
              <a:solidFill>
                <a:schemeClr val="accent1"/>
              </a:solidFill>
              <a:latin typeface="+mj-lt"/>
            </a:endParaRPr>
          </a:p>
          <a:p>
            <a:pPr algn="r"/>
            <a:r>
              <a:rPr lang="en-US" altLang="zh-CN" sz="1200" dirty="0">
                <a:solidFill>
                  <a:schemeClr val="accent1"/>
                </a:solidFill>
                <a:latin typeface="+mj-lt"/>
              </a:rPr>
              <a:t>//SLIDE</a:t>
            </a:r>
            <a:endParaRPr lang="zh-CN" altLang="en-US" sz="1200" dirty="0">
              <a:solidFill>
                <a:schemeClr val="accent1"/>
              </a:solidFill>
              <a:latin typeface="+mj-lt"/>
            </a:endParaRPr>
          </a:p>
        </p:txBody>
      </p:sp>
      <p:sp>
        <p:nvSpPr>
          <p:cNvPr id="64" name="图文框 63"/>
          <p:cNvSpPr/>
          <p:nvPr/>
        </p:nvSpPr>
        <p:spPr>
          <a:xfrm>
            <a:off x="520065" y="1259840"/>
            <a:ext cx="10927080" cy="5469890"/>
          </a:xfrm>
          <a:prstGeom prst="frame">
            <a:avLst>
              <a:gd name="adj1" fmla="val 4156"/>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 name="组合 3"/>
          <p:cNvGrpSpPr/>
          <p:nvPr/>
        </p:nvGrpSpPr>
        <p:grpSpPr>
          <a:xfrm>
            <a:off x="874713" y="401140"/>
            <a:ext cx="2700609" cy="261610"/>
            <a:chOff x="537444" y="535301"/>
            <a:chExt cx="2700609" cy="261610"/>
          </a:xfrm>
        </p:grpSpPr>
        <p:sp>
          <p:nvSpPr>
            <p:cNvPr id="27" name="文本框 26"/>
            <p:cNvSpPr txBox="1"/>
            <p:nvPr/>
          </p:nvSpPr>
          <p:spPr>
            <a:xfrm>
              <a:off x="537444" y="535301"/>
              <a:ext cx="2366683" cy="229870"/>
            </a:xfrm>
            <a:prstGeom prst="rect">
              <a:avLst/>
            </a:prstGeom>
            <a:no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2">
                      <a:lumMod val="50000"/>
                    </a:schemeClr>
                  </a:solidFill>
                  <a:effectLst/>
                  <a:uLnTx/>
                  <a:uFillTx/>
                  <a:latin typeface="Hubot-Sans Black Wide" charset="0"/>
                  <a:ea typeface="Gilroy" panose="00000400000000000000" charset="0"/>
                  <a:cs typeface="+mn-cs"/>
                </a:rPr>
                <a:t>YOUR LOGO</a:t>
              </a:r>
              <a:endParaRPr kumimoji="0" lang="en-US" altLang="zh-CN" sz="900" b="0" i="0" u="none" strike="noStrike" kern="1200" cap="none" spc="0" normalizeH="0" baseline="0" noProof="0" dirty="0">
                <a:ln>
                  <a:noFill/>
                </a:ln>
                <a:solidFill>
                  <a:schemeClr val="bg2">
                    <a:lumMod val="50000"/>
                  </a:schemeClr>
                </a:solidFill>
                <a:effectLst/>
                <a:uLnTx/>
                <a:uFillTx/>
                <a:latin typeface="Hubot-Sans Black Wide" charset="0"/>
                <a:ea typeface="Gilroy" panose="00000400000000000000" charset="0"/>
                <a:cs typeface="+mn-cs"/>
              </a:endParaRPr>
            </a:p>
          </p:txBody>
        </p:sp>
        <p:sp>
          <p:nvSpPr>
            <p:cNvPr id="28" name="文本框 27"/>
            <p:cNvSpPr txBox="1"/>
            <p:nvPr/>
          </p:nvSpPr>
          <p:spPr>
            <a:xfrm>
              <a:off x="1547301" y="535301"/>
              <a:ext cx="1690752" cy="261610"/>
            </a:xfrm>
            <a:prstGeom prst="rect">
              <a:avLst/>
            </a:prstGeom>
            <a:noFill/>
          </p:spPr>
          <p:txBody>
            <a:bodyPr wrap="square">
              <a:spAutoFit/>
            </a:bodyPr>
            <a:lstStyle/>
            <a:p>
              <a:r>
                <a:rPr lang="en-US" altLang="zh-CN" sz="1100" dirty="0"/>
                <a:t>WPS  TEMPLATE</a:t>
              </a:r>
              <a:endParaRPr lang="en-US" altLang="zh-CN" sz="1100" dirty="0"/>
            </a:p>
          </p:txBody>
        </p:sp>
        <p:cxnSp>
          <p:nvCxnSpPr>
            <p:cNvPr id="29" name="直接连接符 28"/>
            <p:cNvCxnSpPr/>
            <p:nvPr/>
          </p:nvCxnSpPr>
          <p:spPr>
            <a:xfrm>
              <a:off x="1549100" y="570155"/>
              <a:ext cx="0" cy="16136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26"/>
          <p:cNvSpPr txBox="1"/>
          <p:nvPr>
            <p:custDataLst>
              <p:tags r:id="rId2"/>
            </p:custDataLst>
          </p:nvPr>
        </p:nvSpPr>
        <p:spPr>
          <a:xfrm>
            <a:off x="1412240" y="400685"/>
            <a:ext cx="9986645" cy="553085"/>
          </a:xfrm>
          <a:prstGeom prst="rect">
            <a:avLst/>
          </a:prstGeom>
          <a:gradFill>
            <a:gsLst>
              <a:gs pos="0">
                <a:srgbClr val="FECF40"/>
              </a:gs>
              <a:gs pos="100000">
                <a:srgbClr val="846C21"/>
              </a:gs>
            </a:gsLst>
            <a:lin ang="0" scaled="0"/>
          </a:grad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algn="ctr" fontAlgn="t"/>
            <a:r>
              <a:rPr lang="en-US" altLang="zh-CN" sz="3000" dirty="0">
                <a:solidFill>
                  <a:schemeClr val="bg1"/>
                </a:solidFill>
                <a:effectLst>
                  <a:outerShdw blurRad="38100" dist="19050" dir="2700000" algn="tl" rotWithShape="0">
                    <a:schemeClr val="dk1">
                      <a:alpha val="40000"/>
                    </a:schemeClr>
                  </a:outerShdw>
                </a:effectLst>
                <a:latin typeface="Century Gothic" panose="020B0502020202020204" charset="0"/>
                <a:cs typeface="Century Gothic" panose="020B0502020202020204" charset="0"/>
                <a:sym typeface="+mn-ea"/>
              </a:rPr>
              <a:t>INTRODUCTION</a:t>
            </a:r>
            <a:endParaRPr lang="en-US" altLang="zh-CN" sz="3000" dirty="0">
              <a:solidFill>
                <a:schemeClr val="bg1"/>
              </a:solidFill>
              <a:effectLst>
                <a:outerShdw blurRad="38100" dist="19050" dir="2700000" algn="tl" rotWithShape="0">
                  <a:schemeClr val="dk1">
                    <a:alpha val="40000"/>
                  </a:schemeClr>
                </a:outerShdw>
              </a:effectLst>
              <a:latin typeface="Century Gothic" panose="020B0502020202020204" charset="0"/>
              <a:cs typeface="Century Gothic" panose="020B0502020202020204" charset="0"/>
              <a:sym typeface="+mn-ea"/>
            </a:endParaRPr>
          </a:p>
        </p:txBody>
      </p:sp>
      <p:pic>
        <p:nvPicPr>
          <p:cNvPr id="8" name="Picture 7" descr="Untitled-1.fw"/>
          <p:cNvPicPr>
            <a:picLocks noChangeAspect="1"/>
          </p:cNvPicPr>
          <p:nvPr/>
        </p:nvPicPr>
        <p:blipFill>
          <a:blip r:embed="rId3"/>
          <a:stretch>
            <a:fillRect/>
          </a:stretch>
        </p:blipFill>
        <p:spPr>
          <a:xfrm>
            <a:off x="325120" y="102235"/>
            <a:ext cx="1191895" cy="1191260"/>
          </a:xfrm>
          <a:prstGeom prst="rect">
            <a:avLst/>
          </a:prstGeom>
        </p:spPr>
      </p:pic>
      <p:sp>
        <p:nvSpPr>
          <p:cNvPr id="25" name="文本框 2"/>
          <p:cNvSpPr txBox="1"/>
          <p:nvPr/>
        </p:nvSpPr>
        <p:spPr>
          <a:xfrm>
            <a:off x="1031875" y="1604010"/>
            <a:ext cx="10004425" cy="4812030"/>
          </a:xfrm>
          <a:prstGeom prst="rect">
            <a:avLst/>
          </a:prstGeom>
          <a:noFill/>
        </p:spPr>
        <p:txBody>
          <a:bodyPr wrap="square">
            <a:noAutofit/>
          </a:bodyPr>
          <a:p>
            <a:pPr algn="just"/>
            <a:r>
              <a:rPr lang="en-US" altLang="zh-CN" sz="3000" dirty="0">
                <a:solidFill>
                  <a:schemeClr val="bg1"/>
                </a:solidFill>
                <a:latin typeface="Century Gothic" panose="020B0502020202020204" charset="0"/>
                <a:cs typeface="Century Gothic" panose="020B0502020202020204" charset="0"/>
                <a:sym typeface="+mn-ea"/>
              </a:rPr>
              <a:t>Professional video documentaries play a crucial role in the world of nonprofit organizations by effectively communicating their impactful stories, projects, and initiatives to potential donors. </a:t>
            </a:r>
            <a:endParaRPr lang="en-US" altLang="zh-CN" sz="3000" dirty="0">
              <a:solidFill>
                <a:schemeClr val="bg1"/>
              </a:solidFill>
              <a:latin typeface="Century Gothic" panose="020B0502020202020204" charset="0"/>
              <a:cs typeface="Century Gothic" panose="020B0502020202020204" charset="0"/>
              <a:sym typeface="+mn-ea"/>
            </a:endParaRPr>
          </a:p>
          <a:p>
            <a:pPr algn="just"/>
            <a:endParaRPr lang="en-US" altLang="zh-CN" sz="3000" dirty="0">
              <a:solidFill>
                <a:schemeClr val="bg1"/>
              </a:solidFill>
              <a:latin typeface="Century Gothic" panose="020B0502020202020204" charset="0"/>
              <a:cs typeface="Century Gothic" panose="020B0502020202020204" charset="0"/>
              <a:sym typeface="+mn-ea"/>
            </a:endParaRPr>
          </a:p>
          <a:p>
            <a:pPr algn="just"/>
            <a:r>
              <a:rPr lang="en-US" altLang="zh-CN" sz="3000" dirty="0">
                <a:solidFill>
                  <a:schemeClr val="bg1"/>
                </a:solidFill>
                <a:latin typeface="Century Gothic" panose="020B0502020202020204" charset="0"/>
                <a:cs typeface="Century Gothic" panose="020B0502020202020204" charset="0"/>
                <a:sym typeface="+mn-ea"/>
              </a:rPr>
              <a:t>These documentaries are powerful tools that capture and showcase the work being done by these organizations, ultimately aiding in attracting and retaining donor funding.</a:t>
            </a:r>
            <a:endParaRPr lang="en-US" altLang="zh-CN" sz="3000" dirty="0">
              <a:solidFill>
                <a:schemeClr val="bg1"/>
              </a:solidFill>
              <a:latin typeface="Century Gothic" panose="020B0502020202020204" charset="0"/>
              <a:cs typeface="Century Gothic" panose="020B050202020202020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72" name="任意多边形: 形状 71"/>
          <p:cNvSpPr/>
          <p:nvPr/>
        </p:nvSpPr>
        <p:spPr>
          <a:xfrm>
            <a:off x="0" y="-3075305"/>
            <a:ext cx="12192000" cy="9933305"/>
          </a:xfrm>
          <a:custGeom>
            <a:avLst/>
            <a:gdLst>
              <a:gd name="connsiteX0" fmla="*/ 12191997 w 12191999"/>
              <a:gd name="connsiteY0" fmla="*/ 0 h 5732468"/>
              <a:gd name="connsiteX1" fmla="*/ 12191999 w 12191999"/>
              <a:gd name="connsiteY1" fmla="*/ 5230092 h 5732468"/>
              <a:gd name="connsiteX2" fmla="*/ 9489861 w 12191999"/>
              <a:gd name="connsiteY2" fmla="*/ 5732467 h 5732468"/>
              <a:gd name="connsiteX3" fmla="*/ 0 w 12191999"/>
              <a:gd name="connsiteY3" fmla="*/ 5732468 h 5732468"/>
              <a:gd name="connsiteX4" fmla="*/ 2 w 12191999"/>
              <a:gd name="connsiteY4" fmla="*/ 2266708 h 573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5732468">
                <a:moveTo>
                  <a:pt x="12191997" y="0"/>
                </a:moveTo>
                <a:lnTo>
                  <a:pt x="12191999" y="5230092"/>
                </a:lnTo>
                <a:lnTo>
                  <a:pt x="9489861" y="5732467"/>
                </a:lnTo>
                <a:lnTo>
                  <a:pt x="0" y="5732468"/>
                </a:lnTo>
                <a:lnTo>
                  <a:pt x="2" y="2266708"/>
                </a:lnTo>
                <a:close/>
              </a:path>
            </a:pathLst>
          </a:custGeom>
          <a:blipFill rotWithShape="1">
            <a:blip r:embed="rId1"/>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9" name="文本框 8"/>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accent1"/>
                </a:solidFill>
                <a:latin typeface="+mj-lt"/>
              </a:rPr>
              <a:t>PRESENTATION</a:t>
            </a:r>
            <a:endParaRPr lang="en-US" altLang="zh-CN" sz="1200" dirty="0">
              <a:solidFill>
                <a:schemeClr val="accent1"/>
              </a:solidFill>
              <a:latin typeface="+mj-lt"/>
            </a:endParaRPr>
          </a:p>
          <a:p>
            <a:pPr algn="r"/>
            <a:r>
              <a:rPr lang="en-US" altLang="zh-CN" sz="1200" dirty="0">
                <a:solidFill>
                  <a:schemeClr val="accent1"/>
                </a:solidFill>
                <a:latin typeface="+mj-lt"/>
              </a:rPr>
              <a:t>//SLIDE</a:t>
            </a:r>
            <a:endParaRPr lang="zh-CN" altLang="en-US" sz="1200" dirty="0">
              <a:solidFill>
                <a:schemeClr val="accent1"/>
              </a:solidFill>
              <a:latin typeface="+mj-lt"/>
            </a:endParaRPr>
          </a:p>
        </p:txBody>
      </p:sp>
      <p:sp>
        <p:nvSpPr>
          <p:cNvPr id="64" name="图文框 63"/>
          <p:cNvSpPr/>
          <p:nvPr/>
        </p:nvSpPr>
        <p:spPr>
          <a:xfrm>
            <a:off x="520065" y="1259840"/>
            <a:ext cx="10927080" cy="5469890"/>
          </a:xfrm>
          <a:prstGeom prst="frame">
            <a:avLst>
              <a:gd name="adj1" fmla="val 4156"/>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 name="组合 3"/>
          <p:cNvGrpSpPr/>
          <p:nvPr/>
        </p:nvGrpSpPr>
        <p:grpSpPr>
          <a:xfrm>
            <a:off x="874713" y="401140"/>
            <a:ext cx="2700609" cy="261610"/>
            <a:chOff x="537444" y="535301"/>
            <a:chExt cx="2700609" cy="261610"/>
          </a:xfrm>
        </p:grpSpPr>
        <p:sp>
          <p:nvSpPr>
            <p:cNvPr id="27" name="文本框 26"/>
            <p:cNvSpPr txBox="1"/>
            <p:nvPr/>
          </p:nvSpPr>
          <p:spPr>
            <a:xfrm>
              <a:off x="537444" y="535301"/>
              <a:ext cx="2366683" cy="229870"/>
            </a:xfrm>
            <a:prstGeom prst="rect">
              <a:avLst/>
            </a:prstGeom>
            <a:no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2">
                      <a:lumMod val="50000"/>
                    </a:schemeClr>
                  </a:solidFill>
                  <a:effectLst/>
                  <a:uLnTx/>
                  <a:uFillTx/>
                  <a:latin typeface="Hubot-Sans Black Wide" charset="0"/>
                  <a:ea typeface="Gilroy" panose="00000400000000000000" charset="0"/>
                  <a:cs typeface="+mn-cs"/>
                </a:rPr>
                <a:t>YOUR LOGO</a:t>
              </a:r>
              <a:endParaRPr kumimoji="0" lang="en-US" altLang="zh-CN" sz="900" b="0" i="0" u="none" strike="noStrike" kern="1200" cap="none" spc="0" normalizeH="0" baseline="0" noProof="0" dirty="0">
                <a:ln>
                  <a:noFill/>
                </a:ln>
                <a:solidFill>
                  <a:schemeClr val="bg2">
                    <a:lumMod val="50000"/>
                  </a:schemeClr>
                </a:solidFill>
                <a:effectLst/>
                <a:uLnTx/>
                <a:uFillTx/>
                <a:latin typeface="Hubot-Sans Black Wide" charset="0"/>
                <a:ea typeface="Gilroy" panose="00000400000000000000" charset="0"/>
                <a:cs typeface="+mn-cs"/>
              </a:endParaRPr>
            </a:p>
          </p:txBody>
        </p:sp>
        <p:sp>
          <p:nvSpPr>
            <p:cNvPr id="28" name="文本框 27"/>
            <p:cNvSpPr txBox="1"/>
            <p:nvPr/>
          </p:nvSpPr>
          <p:spPr>
            <a:xfrm>
              <a:off x="1547301" y="535301"/>
              <a:ext cx="1690752" cy="261610"/>
            </a:xfrm>
            <a:prstGeom prst="rect">
              <a:avLst/>
            </a:prstGeom>
            <a:noFill/>
          </p:spPr>
          <p:txBody>
            <a:bodyPr wrap="square">
              <a:spAutoFit/>
            </a:bodyPr>
            <a:lstStyle/>
            <a:p>
              <a:r>
                <a:rPr lang="en-US" altLang="zh-CN" sz="1100" dirty="0"/>
                <a:t>WPS  TEMPLATE</a:t>
              </a:r>
              <a:endParaRPr lang="en-US" altLang="zh-CN" sz="1100" dirty="0"/>
            </a:p>
          </p:txBody>
        </p:sp>
        <p:cxnSp>
          <p:nvCxnSpPr>
            <p:cNvPr id="29" name="直接连接符 28"/>
            <p:cNvCxnSpPr/>
            <p:nvPr/>
          </p:nvCxnSpPr>
          <p:spPr>
            <a:xfrm>
              <a:off x="1549100" y="570155"/>
              <a:ext cx="0" cy="16136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26"/>
          <p:cNvSpPr txBox="1"/>
          <p:nvPr>
            <p:custDataLst>
              <p:tags r:id="rId2"/>
            </p:custDataLst>
          </p:nvPr>
        </p:nvSpPr>
        <p:spPr>
          <a:xfrm>
            <a:off x="1380490" y="351155"/>
            <a:ext cx="10067290" cy="553085"/>
          </a:xfrm>
          <a:prstGeom prst="rect">
            <a:avLst/>
          </a:prstGeom>
          <a:gradFill>
            <a:gsLst>
              <a:gs pos="0">
                <a:srgbClr val="FECF40"/>
              </a:gs>
              <a:gs pos="100000">
                <a:srgbClr val="846C21"/>
              </a:gs>
            </a:gsLst>
            <a:lin ang="0" scaled="0"/>
          </a:grad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algn="ctr" fontAlgn="t"/>
            <a:r>
              <a:rPr lang="en-US" altLang="zh-CN" sz="3000" dirty="0">
                <a:solidFill>
                  <a:schemeClr val="bg1"/>
                </a:solidFill>
                <a:effectLst>
                  <a:outerShdw blurRad="38100" dist="19050" dir="2700000" algn="tl" rotWithShape="0">
                    <a:schemeClr val="dk1">
                      <a:alpha val="40000"/>
                    </a:schemeClr>
                  </a:outerShdw>
                </a:effectLst>
                <a:latin typeface="Century Gothic" panose="020B0502020202020204" charset="0"/>
                <a:cs typeface="Century Gothic" panose="020B0502020202020204" charset="0"/>
                <a:sym typeface="+mn-ea"/>
              </a:rPr>
              <a:t>OBJECTIVES</a:t>
            </a:r>
            <a:endParaRPr kumimoji="0" lang="en-US" altLang="zh-CN" sz="3000" b="0" i="0" u="none" strike="noStrike" kern="120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Century Gothic" panose="020B0502020202020204" charset="0"/>
              <a:ea typeface="Gilroy" panose="00000400000000000000" charset="0"/>
              <a:cs typeface="Century Gothic" panose="020B0502020202020204" charset="0"/>
              <a:sym typeface="+mn-ea"/>
            </a:endParaRPr>
          </a:p>
        </p:txBody>
      </p:sp>
      <p:pic>
        <p:nvPicPr>
          <p:cNvPr id="8" name="Picture 7" descr="Untitled-1.fw"/>
          <p:cNvPicPr>
            <a:picLocks noChangeAspect="1"/>
          </p:cNvPicPr>
          <p:nvPr/>
        </p:nvPicPr>
        <p:blipFill>
          <a:blip r:embed="rId3"/>
          <a:stretch>
            <a:fillRect/>
          </a:stretch>
        </p:blipFill>
        <p:spPr>
          <a:xfrm>
            <a:off x="325120" y="102235"/>
            <a:ext cx="1191895" cy="1191260"/>
          </a:xfrm>
          <a:prstGeom prst="rect">
            <a:avLst/>
          </a:prstGeom>
        </p:spPr>
      </p:pic>
      <p:sp>
        <p:nvSpPr>
          <p:cNvPr id="25" name="文本框 2"/>
          <p:cNvSpPr txBox="1"/>
          <p:nvPr/>
        </p:nvSpPr>
        <p:spPr>
          <a:xfrm>
            <a:off x="1031875" y="1604010"/>
            <a:ext cx="10004425" cy="4843145"/>
          </a:xfrm>
          <a:prstGeom prst="rect">
            <a:avLst/>
          </a:prstGeom>
          <a:noFill/>
        </p:spPr>
        <p:txBody>
          <a:bodyPr wrap="square">
            <a:noAutofit/>
          </a:bodyPr>
          <a:p>
            <a:pPr algn="just"/>
            <a:r>
              <a:rPr lang="en-US" altLang="zh-CN" sz="3000" dirty="0">
                <a:solidFill>
                  <a:schemeClr val="bg1"/>
                </a:solidFill>
                <a:latin typeface="Century Gothic" panose="020B0502020202020204" charset="0"/>
                <a:cs typeface="Century Gothic" panose="020B0502020202020204" charset="0"/>
                <a:sym typeface="+mn-ea"/>
              </a:rPr>
              <a:t>The primary objective of using professional video documentaries in donor funding is to create compelling visual narratives that engage and resonate with the audience, leading to increased support and donations for the cause.</a:t>
            </a:r>
            <a:endParaRPr lang="en-US" altLang="zh-CN" sz="3000" dirty="0">
              <a:solidFill>
                <a:schemeClr val="bg1"/>
              </a:solidFill>
              <a:latin typeface="Century Gothic" panose="020B0502020202020204" charset="0"/>
              <a:cs typeface="Century Gothic" panose="020B0502020202020204" charset="0"/>
              <a:sym typeface="+mn-ea"/>
            </a:endParaRPr>
          </a:p>
          <a:p>
            <a:pPr algn="just"/>
            <a:endParaRPr lang="en-US" altLang="zh-CN" sz="3000" dirty="0">
              <a:solidFill>
                <a:schemeClr val="bg1"/>
              </a:solidFill>
              <a:latin typeface="Century Gothic" panose="020B0502020202020204" charset="0"/>
              <a:cs typeface="Century Gothic" panose="020B0502020202020204" charset="0"/>
              <a:sym typeface="+mn-ea"/>
            </a:endParaRPr>
          </a:p>
          <a:p>
            <a:pPr algn="just"/>
            <a:endParaRPr lang="en-US" altLang="zh-CN" sz="3000" dirty="0">
              <a:solidFill>
                <a:schemeClr val="bg1"/>
              </a:solidFill>
              <a:latin typeface="Century Gothic" panose="020B0502020202020204" charset="0"/>
              <a:cs typeface="Century Gothic" panose="020B0502020202020204"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5322" y="8890"/>
            <a:ext cx="8616678" cy="6858000"/>
          </a:xfrm>
          <a:prstGeom prst="rect">
            <a:avLst/>
          </a:prstGeom>
          <a:blipFill rotWithShape="1">
            <a:blip r:embed="rId1"/>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endParaRPr lang="en-US" altLang="zh-CN" sz="1200" dirty="0">
              <a:solidFill>
                <a:schemeClr val="bg1"/>
              </a:solidFill>
              <a:latin typeface="+mj-lt"/>
            </a:endParaRP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12" name="文本框 11"/>
          <p:cNvSpPr txBox="1"/>
          <p:nvPr/>
        </p:nvSpPr>
        <p:spPr>
          <a:xfrm>
            <a:off x="5153660" y="955675"/>
            <a:ext cx="6731635" cy="4933950"/>
          </a:xfrm>
          <a:prstGeom prst="rect">
            <a:avLst/>
          </a:prstGeom>
          <a:noFill/>
        </p:spPr>
        <p:txBody>
          <a:bodyPr wrap="square">
            <a:noAutofit/>
          </a:bodyPr>
          <a:lstStyle/>
          <a:p>
            <a:pPr algn="l"/>
            <a:r>
              <a:rPr lang="en-US" sz="2800">
                <a:solidFill>
                  <a:schemeClr val="bg1"/>
                </a:solidFill>
                <a:latin typeface="Century Gothic" panose="020B0502020202020204" charset="0"/>
                <a:ea typeface="SimSun" panose="02010600030101010101" pitchFamily="2" charset="-122"/>
                <a:cs typeface="Century Gothic" panose="020B0502020202020204" charset="0"/>
                <a:sym typeface="+mn-ea"/>
              </a:rPr>
              <a:t>Professional video documentaries are effective in conveying the mission, impact, and significance of nonprofit organizations' work in a visually appealing and emotionally compelling manner. They help in building:</a:t>
            </a:r>
            <a:endParaRPr lang="en-US" sz="28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457200" indent="-457200" algn="l">
              <a:buFont typeface="Wingdings" panose="05000000000000000000" charset="0"/>
              <a:buChar char="Ø"/>
            </a:pPr>
            <a:r>
              <a:rPr lang="en-US" sz="2800">
                <a:solidFill>
                  <a:schemeClr val="bg1"/>
                </a:solidFill>
                <a:latin typeface="Century Gothic" panose="020B0502020202020204" charset="0"/>
                <a:ea typeface="SimSun" panose="02010600030101010101" pitchFamily="2" charset="-122"/>
                <a:cs typeface="Century Gothic" panose="020B0502020202020204" charset="0"/>
                <a:sym typeface="+mn-ea"/>
              </a:rPr>
              <a:t>Trust</a:t>
            </a:r>
            <a:endParaRPr lang="en-US" sz="28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457200" indent="-457200" algn="l">
              <a:buFont typeface="Wingdings" panose="05000000000000000000" charset="0"/>
              <a:buChar char="Ø"/>
            </a:pPr>
            <a:r>
              <a:rPr lang="en-US" sz="2800">
                <a:solidFill>
                  <a:schemeClr val="bg1"/>
                </a:solidFill>
                <a:latin typeface="Century Gothic" panose="020B0502020202020204" charset="0"/>
                <a:ea typeface="SimSun" panose="02010600030101010101" pitchFamily="2" charset="-122"/>
                <a:cs typeface="Century Gothic" panose="020B0502020202020204" charset="0"/>
                <a:sym typeface="+mn-ea"/>
              </a:rPr>
              <a:t>Credibility</a:t>
            </a:r>
            <a:endParaRPr lang="en-US" sz="28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457200" indent="-457200" algn="l">
              <a:buFont typeface="Wingdings" panose="05000000000000000000" charset="0"/>
              <a:buChar char="Ø"/>
            </a:pPr>
            <a:r>
              <a:rPr lang="en-US" sz="2800">
                <a:solidFill>
                  <a:schemeClr val="bg1"/>
                </a:solidFill>
                <a:latin typeface="Century Gothic" panose="020B0502020202020204" charset="0"/>
                <a:ea typeface="SimSun" panose="02010600030101010101" pitchFamily="2" charset="-122"/>
                <a:cs typeface="Century Gothic" panose="020B0502020202020204" charset="0"/>
                <a:sym typeface="+mn-ea"/>
              </a:rPr>
              <a:t>Transparency, which are essential for attracting and retaining donor funding.</a:t>
            </a:r>
            <a:endParaRPr lang="en-US" sz="2800">
              <a:solidFill>
                <a:schemeClr val="bg1"/>
              </a:solidFill>
              <a:latin typeface="Century Gothic" panose="020B0502020202020204" charset="0"/>
              <a:ea typeface="SimSun" panose="02010600030101010101" pitchFamily="2" charset="-122"/>
              <a:cs typeface="Century Gothic" panose="020B0502020202020204" charset="0"/>
              <a:sym typeface="+mn-ea"/>
            </a:endParaRPr>
          </a:p>
        </p:txBody>
      </p:sp>
      <p:sp>
        <p:nvSpPr>
          <p:cNvPr id="21" name="矩形 20"/>
          <p:cNvSpPr/>
          <p:nvPr/>
        </p:nvSpPr>
        <p:spPr>
          <a:xfrm>
            <a:off x="1" y="6237288"/>
            <a:ext cx="3165195" cy="620712"/>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8810" y="6344665"/>
            <a:ext cx="2221501" cy="430887"/>
          </a:xfrm>
          <a:prstGeom prst="rect">
            <a:avLst/>
          </a:prstGeom>
          <a:noFill/>
        </p:spPr>
        <p:txBody>
          <a:bodyPr wrap="square">
            <a:spAutoFit/>
          </a:bodyPr>
          <a:lstStyle/>
          <a:p>
            <a:r>
              <a:rPr lang="en-US" altLang="zh-CN" sz="1100" dirty="0">
                <a:solidFill>
                  <a:schemeClr val="bg1"/>
                </a:solidFill>
              </a:rPr>
              <a:t>Presentations are communication tools </a:t>
            </a:r>
            <a:endParaRPr lang="zh-CN" altLang="en-US" sz="1100" dirty="0">
              <a:solidFill>
                <a:schemeClr val="bg1"/>
              </a:solidFill>
            </a:endParaRPr>
          </a:p>
        </p:txBody>
      </p:sp>
      <p:cxnSp>
        <p:nvCxnSpPr>
          <p:cNvPr id="33" name="直接连接符 32"/>
          <p:cNvCxnSpPr/>
          <p:nvPr/>
        </p:nvCxnSpPr>
        <p:spPr>
          <a:xfrm>
            <a:off x="5312229" y="6371684"/>
            <a:ext cx="5822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图文框 5"/>
          <p:cNvSpPr/>
          <p:nvPr/>
        </p:nvSpPr>
        <p:spPr>
          <a:xfrm>
            <a:off x="170815" y="704850"/>
            <a:ext cx="11920220" cy="5698490"/>
          </a:xfrm>
          <a:prstGeom prst="frame">
            <a:avLst>
              <a:gd name="adj1" fmla="val 4156"/>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1" descr="C:\Users\GODMAT\Desktop\images\WhatsApp Image 2024-04-28 at 5.45.27 PM.jpegWhatsApp Image 2024-04-28 at 5.45.27 PM"/>
          <p:cNvPicPr>
            <a:picLocks noChangeAspect="1"/>
          </p:cNvPicPr>
          <p:nvPr/>
        </p:nvPicPr>
        <p:blipFill>
          <a:blip r:embed="rId2"/>
          <a:srcRect l="2782" r="2782"/>
          <a:stretch>
            <a:fillRect/>
          </a:stretch>
        </p:blipFill>
        <p:spPr>
          <a:xfrm>
            <a:off x="-875030" y="-1270"/>
            <a:ext cx="5916295" cy="6264910"/>
          </a:xfrm>
          <a:prstGeom prst="rect">
            <a:avLst/>
          </a:prstGeom>
        </p:spPr>
      </p:pic>
      <p:sp>
        <p:nvSpPr>
          <p:cNvPr id="10" name="文本框 26"/>
          <p:cNvSpPr txBox="1"/>
          <p:nvPr>
            <p:custDataLst>
              <p:tags r:id="rId3"/>
            </p:custDataLst>
          </p:nvPr>
        </p:nvSpPr>
        <p:spPr>
          <a:xfrm>
            <a:off x="1459865" y="225425"/>
            <a:ext cx="10732770" cy="60706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500" i="0" u="none" strike="noStrike" kern="1200" cap="none" spc="0" normalizeH="0" baseline="0" noProof="0" dirty="0">
                <a:ln>
                  <a:noFill/>
                </a:ln>
                <a:solidFill>
                  <a:schemeClr val="bg1"/>
                </a:solidFill>
                <a:effectLst/>
                <a:uLnTx/>
                <a:uFillTx/>
                <a:latin typeface="Century Gothic" panose="020B0502020202020204" charset="0"/>
                <a:ea typeface="Gilroy" panose="00000400000000000000" charset="0"/>
                <a:cs typeface="Century Gothic" panose="020B0502020202020204" charset="0"/>
              </a:rPr>
              <a:t> 01. Justification</a:t>
            </a:r>
            <a:endParaRPr kumimoji="0" lang="en-US" altLang="zh-CN" sz="3500" i="0" u="none" strike="noStrike" kern="1200" cap="none" spc="0" normalizeH="0" baseline="0" noProof="0" dirty="0">
              <a:ln>
                <a:noFill/>
              </a:ln>
              <a:solidFill>
                <a:schemeClr val="bg1"/>
              </a:solidFill>
              <a:effectLst/>
              <a:uLnTx/>
              <a:uFillTx/>
              <a:latin typeface="Century Gothic" panose="020B0502020202020204" charset="0"/>
              <a:ea typeface="Gilroy" panose="00000400000000000000" charset="0"/>
              <a:cs typeface="Century Gothic" panose="020B0502020202020204" charset="0"/>
            </a:endParaRPr>
          </a:p>
        </p:txBody>
      </p:sp>
      <p:pic>
        <p:nvPicPr>
          <p:cNvPr id="9" name="Picture 8" descr="Untitled-1.fw"/>
          <p:cNvPicPr>
            <a:picLocks noChangeAspect="1"/>
          </p:cNvPicPr>
          <p:nvPr/>
        </p:nvPicPr>
        <p:blipFill>
          <a:blip r:embed="rId4"/>
          <a:stretch>
            <a:fillRect/>
          </a:stretch>
        </p:blipFill>
        <p:spPr>
          <a:xfrm>
            <a:off x="393700" y="-635"/>
            <a:ext cx="1191895" cy="1191260"/>
          </a:xfrm>
          <a:prstGeom prst="rect">
            <a:avLst/>
          </a:prstGeom>
        </p:spPr>
      </p:pic>
      <p:sp>
        <p:nvSpPr>
          <p:cNvPr id="39" name="矩形 38"/>
          <p:cNvSpPr/>
          <p:nvPr/>
        </p:nvSpPr>
        <p:spPr>
          <a:xfrm>
            <a:off x="0" y="6263640"/>
            <a:ext cx="12192000" cy="594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3" name="Text Box 12"/>
          <p:cNvSpPr txBox="1"/>
          <p:nvPr/>
        </p:nvSpPr>
        <p:spPr>
          <a:xfrm>
            <a:off x="260350" y="6337300"/>
            <a:ext cx="11798935" cy="360680"/>
          </a:xfrm>
          <a:prstGeom prst="rect">
            <a:avLst/>
          </a:prstGeom>
          <a:noFill/>
        </p:spPr>
        <p:txBody>
          <a:bodyPr wrap="square" rtlCol="0" anchor="t">
            <a:spAutoFit/>
          </a:bodyPr>
          <a:p>
            <a:pPr algn="ctr"/>
            <a:r>
              <a:rPr lang="en-US" altLang="zh-CN" sz="1750" b="1" dirty="0">
                <a:effectLst>
                  <a:outerShdw blurRad="38100" dist="19050" dir="2700000" algn="tl" rotWithShape="0">
                    <a:schemeClr val="dk1">
                      <a:alpha val="40000"/>
                    </a:schemeClr>
                  </a:outerShdw>
                </a:effectLst>
                <a:ea typeface="+mj-ea"/>
                <a:cs typeface="+mn-lt"/>
                <a:sym typeface="+mn-ea"/>
              </a:rPr>
              <a:t>THE IMPORTANCE OF PROFFESIONAL VIDEO  DOCUMENTARIES IN ATTRACTING OR RETAINING DONOR FUNDING</a:t>
            </a:r>
            <a:endParaRPr lang="en-US" sz="1750" b="1">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3575322" y="8890"/>
            <a:ext cx="8616678" cy="6858000"/>
          </a:xfrm>
          <a:prstGeom prst="rect">
            <a:avLst/>
          </a:prstGeom>
          <a:blipFill rotWithShape="1">
            <a:blip r:embed="rId1"/>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endParaRPr lang="en-US" altLang="zh-CN" sz="1200" dirty="0">
              <a:solidFill>
                <a:schemeClr val="bg1"/>
              </a:solidFill>
              <a:latin typeface="+mj-lt"/>
            </a:endParaRP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12" name="文本框 11"/>
          <p:cNvSpPr txBox="1"/>
          <p:nvPr/>
        </p:nvSpPr>
        <p:spPr>
          <a:xfrm>
            <a:off x="5153660" y="1050925"/>
            <a:ext cx="6619875" cy="4933950"/>
          </a:xfrm>
          <a:prstGeom prst="rect">
            <a:avLst/>
          </a:prstGeom>
          <a:noFill/>
        </p:spPr>
        <p:txBody>
          <a:bodyPr wrap="square">
            <a:noAutofit/>
          </a:bodyPr>
          <a:lstStyle/>
          <a:p>
            <a:pPr algn="l"/>
            <a:r>
              <a:rPr lang="en-US" sz="2700">
                <a:solidFill>
                  <a:schemeClr val="bg1"/>
                </a:solidFill>
                <a:latin typeface="Century Gothic" panose="020B0502020202020204" charset="0"/>
                <a:ea typeface="SimSun" panose="02010600030101010101" pitchFamily="2" charset="-122"/>
                <a:cs typeface="Century Gothic" panose="020B0502020202020204" charset="0"/>
                <a:sym typeface="+mn-ea"/>
              </a:rPr>
              <a:t>Reasons Why Video Documentaries are Important in Donor Funding:</a:t>
            </a:r>
            <a:endParaRPr lang="en-US" sz="27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algn="l"/>
            <a:r>
              <a:rPr lang="en-US" sz="2700">
                <a:solidFill>
                  <a:schemeClr val="bg1"/>
                </a:solidFill>
                <a:latin typeface="Century Gothic" panose="020B0502020202020204" charset="0"/>
                <a:ea typeface="SimSun" panose="02010600030101010101" pitchFamily="2" charset="-122"/>
                <a:cs typeface="Century Gothic" panose="020B0502020202020204" charset="0"/>
                <a:sym typeface="+mn-ea"/>
              </a:rPr>
              <a:t>- Visual storytelling creates a deeper emotional connection.</a:t>
            </a:r>
            <a:endParaRPr lang="en-US" sz="27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algn="l"/>
            <a:r>
              <a:rPr lang="en-US" sz="2700">
                <a:solidFill>
                  <a:schemeClr val="bg1"/>
                </a:solidFill>
                <a:latin typeface="Century Gothic" panose="020B0502020202020204" charset="0"/>
                <a:ea typeface="SimSun" panose="02010600030101010101" pitchFamily="2" charset="-122"/>
                <a:cs typeface="Century Gothic" panose="020B0502020202020204" charset="0"/>
                <a:sym typeface="+mn-ea"/>
              </a:rPr>
              <a:t>- Showcases real impact and success stories.</a:t>
            </a:r>
            <a:endParaRPr lang="en-US" sz="27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algn="l"/>
            <a:r>
              <a:rPr lang="en-US" sz="2700">
                <a:solidFill>
                  <a:schemeClr val="bg1"/>
                </a:solidFill>
                <a:latin typeface="Century Gothic" panose="020B0502020202020204" charset="0"/>
                <a:ea typeface="SimSun" panose="02010600030101010101" pitchFamily="2" charset="-122"/>
                <a:cs typeface="Century Gothic" panose="020B0502020202020204" charset="0"/>
                <a:sym typeface="+mn-ea"/>
              </a:rPr>
              <a:t>- Increases visibility and awareness of the organization's cause.</a:t>
            </a:r>
            <a:endParaRPr lang="en-US" sz="27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algn="l"/>
            <a:r>
              <a:rPr lang="en-US" sz="2700">
                <a:solidFill>
                  <a:schemeClr val="bg1"/>
                </a:solidFill>
                <a:latin typeface="Century Gothic" panose="020B0502020202020204" charset="0"/>
                <a:ea typeface="SimSun" panose="02010600030101010101" pitchFamily="2" charset="-122"/>
                <a:cs typeface="Century Gothic" panose="020B0502020202020204" charset="0"/>
                <a:sym typeface="+mn-ea"/>
              </a:rPr>
              <a:t>- Engages donors on a more personal level.</a:t>
            </a:r>
            <a:endParaRPr lang="en-US" sz="27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algn="l"/>
            <a:r>
              <a:rPr lang="en-US" sz="2700">
                <a:solidFill>
                  <a:schemeClr val="bg1"/>
                </a:solidFill>
                <a:latin typeface="Century Gothic" panose="020B0502020202020204" charset="0"/>
                <a:ea typeface="SimSun" panose="02010600030101010101" pitchFamily="2" charset="-122"/>
                <a:cs typeface="Century Gothic" panose="020B0502020202020204" charset="0"/>
                <a:sym typeface="+mn-ea"/>
              </a:rPr>
              <a:t>- Differentiates the organization from others.</a:t>
            </a:r>
            <a:endParaRPr lang="en-US" sz="2700">
              <a:solidFill>
                <a:schemeClr val="bg1"/>
              </a:solidFill>
              <a:latin typeface="Century Gothic" panose="020B0502020202020204" charset="0"/>
              <a:ea typeface="SimSun" panose="02010600030101010101" pitchFamily="2" charset="-122"/>
              <a:cs typeface="Century Gothic" panose="020B0502020202020204" charset="0"/>
              <a:sym typeface="+mn-ea"/>
            </a:endParaRPr>
          </a:p>
        </p:txBody>
      </p:sp>
      <p:sp>
        <p:nvSpPr>
          <p:cNvPr id="21" name="矩形 20"/>
          <p:cNvSpPr/>
          <p:nvPr/>
        </p:nvSpPr>
        <p:spPr>
          <a:xfrm>
            <a:off x="1" y="6237288"/>
            <a:ext cx="3165195" cy="620712"/>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8810" y="6344665"/>
            <a:ext cx="2221501" cy="430887"/>
          </a:xfrm>
          <a:prstGeom prst="rect">
            <a:avLst/>
          </a:prstGeom>
          <a:noFill/>
        </p:spPr>
        <p:txBody>
          <a:bodyPr wrap="square">
            <a:spAutoFit/>
          </a:bodyPr>
          <a:lstStyle/>
          <a:p>
            <a:r>
              <a:rPr lang="en-US" altLang="zh-CN" sz="1100" dirty="0">
                <a:solidFill>
                  <a:schemeClr val="bg1"/>
                </a:solidFill>
              </a:rPr>
              <a:t>Presentations are communication tools </a:t>
            </a:r>
            <a:endParaRPr lang="zh-CN" altLang="en-US" sz="1100" dirty="0">
              <a:solidFill>
                <a:schemeClr val="bg1"/>
              </a:solidFill>
            </a:endParaRPr>
          </a:p>
        </p:txBody>
      </p:sp>
      <p:cxnSp>
        <p:nvCxnSpPr>
          <p:cNvPr id="33" name="直接连接符 32"/>
          <p:cNvCxnSpPr/>
          <p:nvPr/>
        </p:nvCxnSpPr>
        <p:spPr>
          <a:xfrm>
            <a:off x="5312229" y="6371684"/>
            <a:ext cx="5822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图文框 5"/>
          <p:cNvSpPr/>
          <p:nvPr/>
        </p:nvSpPr>
        <p:spPr>
          <a:xfrm>
            <a:off x="170815" y="767715"/>
            <a:ext cx="11920220" cy="5635625"/>
          </a:xfrm>
          <a:prstGeom prst="frame">
            <a:avLst>
              <a:gd name="adj1" fmla="val 4156"/>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1" descr="C:\Users\GODMAT\Desktop\images\WhatsApp Image 2024-04-28 at 5.45.28 PM(1).jpegWhatsApp Image 2024-04-28 at 5.45.28 PM(1)"/>
          <p:cNvPicPr>
            <a:picLocks noChangeAspect="1"/>
          </p:cNvPicPr>
          <p:nvPr/>
        </p:nvPicPr>
        <p:blipFill>
          <a:blip r:embed="rId2"/>
          <a:srcRect l="1962" r="1962"/>
          <a:stretch>
            <a:fillRect/>
          </a:stretch>
        </p:blipFill>
        <p:spPr>
          <a:xfrm>
            <a:off x="635" y="980440"/>
            <a:ext cx="4977130" cy="5179695"/>
          </a:xfrm>
          <a:prstGeom prst="rect">
            <a:avLst/>
          </a:prstGeom>
        </p:spPr>
      </p:pic>
      <p:sp>
        <p:nvSpPr>
          <p:cNvPr id="10" name="文本框 26"/>
          <p:cNvSpPr txBox="1"/>
          <p:nvPr>
            <p:custDataLst>
              <p:tags r:id="rId3"/>
            </p:custDataLst>
          </p:nvPr>
        </p:nvSpPr>
        <p:spPr>
          <a:xfrm>
            <a:off x="1459865" y="225425"/>
            <a:ext cx="10732770" cy="60706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500" i="0" u="none" strike="noStrike" kern="1200" cap="none" spc="0" normalizeH="0" baseline="0" noProof="0" dirty="0">
                <a:ln>
                  <a:noFill/>
                </a:ln>
                <a:solidFill>
                  <a:schemeClr val="bg1"/>
                </a:solidFill>
                <a:effectLst/>
                <a:uLnTx/>
                <a:uFillTx/>
                <a:latin typeface="Century Gothic" panose="020B0502020202020204" charset="0"/>
                <a:ea typeface="Gilroy" panose="00000400000000000000" charset="0"/>
                <a:cs typeface="Century Gothic" panose="020B0502020202020204" charset="0"/>
              </a:rPr>
              <a:t> 02. Reasons Why Video Documentaries:</a:t>
            </a:r>
            <a:endParaRPr kumimoji="0" lang="en-US" altLang="zh-CN" sz="3500" i="0" u="none" strike="noStrike" kern="1200" cap="none" spc="0" normalizeH="0" baseline="0" noProof="0" dirty="0">
              <a:ln>
                <a:noFill/>
              </a:ln>
              <a:solidFill>
                <a:schemeClr val="bg1"/>
              </a:solidFill>
              <a:effectLst/>
              <a:uLnTx/>
              <a:uFillTx/>
              <a:latin typeface="Century Gothic" panose="020B0502020202020204" charset="0"/>
              <a:ea typeface="Gilroy" panose="00000400000000000000" charset="0"/>
              <a:cs typeface="Century Gothic" panose="020B0502020202020204" charset="0"/>
            </a:endParaRPr>
          </a:p>
        </p:txBody>
      </p:sp>
      <p:pic>
        <p:nvPicPr>
          <p:cNvPr id="9" name="Picture 8" descr="Untitled-1.fw"/>
          <p:cNvPicPr>
            <a:picLocks noChangeAspect="1"/>
          </p:cNvPicPr>
          <p:nvPr/>
        </p:nvPicPr>
        <p:blipFill>
          <a:blip r:embed="rId4"/>
          <a:stretch>
            <a:fillRect/>
          </a:stretch>
        </p:blipFill>
        <p:spPr>
          <a:xfrm>
            <a:off x="393700" y="-635"/>
            <a:ext cx="1191895" cy="1191260"/>
          </a:xfrm>
          <a:prstGeom prst="rect">
            <a:avLst/>
          </a:prstGeom>
        </p:spPr>
      </p:pic>
      <p:sp>
        <p:nvSpPr>
          <p:cNvPr id="39" name="矩形 38"/>
          <p:cNvSpPr/>
          <p:nvPr/>
        </p:nvSpPr>
        <p:spPr>
          <a:xfrm>
            <a:off x="0" y="6263640"/>
            <a:ext cx="12192000" cy="594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3" name="Text Box 12"/>
          <p:cNvSpPr txBox="1"/>
          <p:nvPr/>
        </p:nvSpPr>
        <p:spPr>
          <a:xfrm>
            <a:off x="260350" y="6337300"/>
            <a:ext cx="11798935" cy="360680"/>
          </a:xfrm>
          <a:prstGeom prst="rect">
            <a:avLst/>
          </a:prstGeom>
          <a:noFill/>
        </p:spPr>
        <p:txBody>
          <a:bodyPr wrap="square" rtlCol="0" anchor="t">
            <a:spAutoFit/>
          </a:bodyPr>
          <a:p>
            <a:pPr algn="ctr"/>
            <a:r>
              <a:rPr lang="en-US" altLang="zh-CN" sz="1750" b="1" dirty="0">
                <a:effectLst>
                  <a:outerShdw blurRad="38100" dist="19050" dir="2700000" algn="tl" rotWithShape="0">
                    <a:schemeClr val="dk1">
                      <a:alpha val="40000"/>
                    </a:schemeClr>
                  </a:outerShdw>
                </a:effectLst>
                <a:ea typeface="+mj-ea"/>
                <a:cs typeface="+mn-lt"/>
                <a:sym typeface="+mn-ea"/>
              </a:rPr>
              <a:t>THE IMPORTANCE OF PROFFESIONAL VIDEO  DOCUMENTARIES IN ATTRACTING OR RETAINING DONOR FUNDING</a:t>
            </a:r>
            <a:endParaRPr lang="en-US" sz="1750" b="1">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3575322" y="8890"/>
            <a:ext cx="8616678" cy="6858000"/>
          </a:xfrm>
          <a:prstGeom prst="rect">
            <a:avLst/>
          </a:prstGeom>
          <a:blipFill rotWithShape="1">
            <a:blip r:embed="rId1"/>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endParaRPr lang="en-US" altLang="zh-CN" sz="1200" dirty="0">
              <a:solidFill>
                <a:schemeClr val="bg1"/>
              </a:solidFill>
              <a:latin typeface="+mj-lt"/>
            </a:endParaRP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12" name="文本框 11"/>
          <p:cNvSpPr txBox="1"/>
          <p:nvPr/>
        </p:nvSpPr>
        <p:spPr>
          <a:xfrm>
            <a:off x="5153660" y="1050925"/>
            <a:ext cx="6619875" cy="4933950"/>
          </a:xfrm>
          <a:prstGeom prst="rect">
            <a:avLst/>
          </a:prstGeom>
          <a:noFill/>
        </p:spPr>
        <p:txBody>
          <a:bodyPr wrap="square">
            <a:noAutofit/>
          </a:bodyPr>
          <a:lstStyle/>
          <a:p>
            <a:pPr algn="l"/>
            <a:r>
              <a:rPr lang="en-US" sz="2700">
                <a:solidFill>
                  <a:schemeClr val="bg1"/>
                </a:solidFill>
                <a:latin typeface="Century Gothic" panose="020B0502020202020204" charset="0"/>
                <a:ea typeface="SimSun" panose="02010600030101010101" pitchFamily="2" charset="-122"/>
                <a:cs typeface="Century Gothic" panose="020B0502020202020204" charset="0"/>
                <a:sym typeface="+mn-ea"/>
              </a:rPr>
              <a:t>Establishes credibility and trust.</a:t>
            </a:r>
            <a:endParaRPr lang="en-US" sz="27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algn="l"/>
            <a:r>
              <a:rPr lang="en-US" sz="2700">
                <a:solidFill>
                  <a:schemeClr val="bg1"/>
                </a:solidFill>
                <a:latin typeface="Century Gothic" panose="020B0502020202020204" charset="0"/>
                <a:ea typeface="SimSun" panose="02010600030101010101" pitchFamily="2" charset="-122"/>
                <a:cs typeface="Century Gothic" panose="020B0502020202020204" charset="0"/>
                <a:sym typeface="+mn-ea"/>
              </a:rPr>
              <a:t>- Demonstrates transparency in operations.</a:t>
            </a:r>
            <a:endParaRPr lang="en-US" sz="27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algn="l"/>
            <a:r>
              <a:rPr lang="en-US" sz="2700">
                <a:solidFill>
                  <a:schemeClr val="bg1"/>
                </a:solidFill>
                <a:latin typeface="Century Gothic" panose="020B0502020202020204" charset="0"/>
                <a:ea typeface="SimSun" panose="02010600030101010101" pitchFamily="2" charset="-122"/>
                <a:cs typeface="Century Gothic" panose="020B0502020202020204" charset="0"/>
                <a:sym typeface="+mn-ea"/>
              </a:rPr>
              <a:t>- Can be easily shared and reach a wider audience.</a:t>
            </a:r>
            <a:endParaRPr lang="en-US" sz="27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algn="l"/>
            <a:r>
              <a:rPr lang="en-US" sz="2700">
                <a:solidFill>
                  <a:schemeClr val="bg1"/>
                </a:solidFill>
                <a:latin typeface="Century Gothic" panose="020B0502020202020204" charset="0"/>
                <a:ea typeface="SimSun" panose="02010600030101010101" pitchFamily="2" charset="-122"/>
                <a:cs typeface="Century Gothic" panose="020B0502020202020204" charset="0"/>
                <a:sym typeface="+mn-ea"/>
              </a:rPr>
              <a:t>- Conveys complex information in an easily digestible format.</a:t>
            </a:r>
            <a:endParaRPr lang="en-US" sz="27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algn="l"/>
            <a:r>
              <a:rPr lang="en-US" sz="2700">
                <a:solidFill>
                  <a:schemeClr val="bg1"/>
                </a:solidFill>
                <a:latin typeface="Century Gothic" panose="020B0502020202020204" charset="0"/>
                <a:ea typeface="SimSun" panose="02010600030101010101" pitchFamily="2" charset="-122"/>
                <a:cs typeface="Century Gothic" panose="020B0502020202020204" charset="0"/>
                <a:sym typeface="+mn-ea"/>
              </a:rPr>
              <a:t>- Inspires action and drives donations.</a:t>
            </a:r>
            <a:endParaRPr lang="en-US" sz="2700">
              <a:solidFill>
                <a:schemeClr val="bg1"/>
              </a:solidFill>
              <a:latin typeface="Century Gothic" panose="020B0502020202020204" charset="0"/>
              <a:ea typeface="SimSun" panose="02010600030101010101" pitchFamily="2" charset="-122"/>
              <a:cs typeface="Century Gothic" panose="020B0502020202020204" charset="0"/>
              <a:sym typeface="+mn-ea"/>
            </a:endParaRPr>
          </a:p>
        </p:txBody>
      </p:sp>
      <p:sp>
        <p:nvSpPr>
          <p:cNvPr id="21" name="矩形 20"/>
          <p:cNvSpPr/>
          <p:nvPr/>
        </p:nvSpPr>
        <p:spPr>
          <a:xfrm>
            <a:off x="1" y="6237288"/>
            <a:ext cx="3165195" cy="620712"/>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8810" y="6344665"/>
            <a:ext cx="2221501" cy="430887"/>
          </a:xfrm>
          <a:prstGeom prst="rect">
            <a:avLst/>
          </a:prstGeom>
          <a:noFill/>
        </p:spPr>
        <p:txBody>
          <a:bodyPr wrap="square">
            <a:spAutoFit/>
          </a:bodyPr>
          <a:lstStyle/>
          <a:p>
            <a:r>
              <a:rPr lang="en-US" altLang="zh-CN" sz="1100" dirty="0">
                <a:solidFill>
                  <a:schemeClr val="bg1"/>
                </a:solidFill>
              </a:rPr>
              <a:t>Presentations are communication tools </a:t>
            </a:r>
            <a:endParaRPr lang="zh-CN" altLang="en-US" sz="1100" dirty="0">
              <a:solidFill>
                <a:schemeClr val="bg1"/>
              </a:solidFill>
            </a:endParaRPr>
          </a:p>
        </p:txBody>
      </p:sp>
      <p:cxnSp>
        <p:nvCxnSpPr>
          <p:cNvPr id="33" name="直接连接符 32"/>
          <p:cNvCxnSpPr/>
          <p:nvPr/>
        </p:nvCxnSpPr>
        <p:spPr>
          <a:xfrm>
            <a:off x="5312229" y="6371684"/>
            <a:ext cx="5822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图文框 5"/>
          <p:cNvSpPr/>
          <p:nvPr/>
        </p:nvSpPr>
        <p:spPr>
          <a:xfrm>
            <a:off x="170815" y="720090"/>
            <a:ext cx="11888470" cy="5683250"/>
          </a:xfrm>
          <a:prstGeom prst="frame">
            <a:avLst>
              <a:gd name="adj1" fmla="val 4156"/>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1" descr="C:\Users\GODMAT\Desktop\images\WhatsApp Image 2024-04-27 at 1.16.09 AM.jpegWhatsApp Image 2024-04-27 at 1.16.09 AM"/>
          <p:cNvPicPr>
            <a:picLocks noChangeAspect="1"/>
          </p:cNvPicPr>
          <p:nvPr/>
        </p:nvPicPr>
        <p:blipFill>
          <a:blip r:embed="rId2"/>
          <a:srcRect l="9513" r="9513"/>
          <a:stretch>
            <a:fillRect/>
          </a:stretch>
        </p:blipFill>
        <p:spPr>
          <a:xfrm>
            <a:off x="635" y="980440"/>
            <a:ext cx="4977130" cy="5179695"/>
          </a:xfrm>
          <a:prstGeom prst="rect">
            <a:avLst/>
          </a:prstGeom>
        </p:spPr>
      </p:pic>
      <p:sp>
        <p:nvSpPr>
          <p:cNvPr id="10" name="文本框 26"/>
          <p:cNvSpPr txBox="1"/>
          <p:nvPr>
            <p:custDataLst>
              <p:tags r:id="rId3"/>
            </p:custDataLst>
          </p:nvPr>
        </p:nvSpPr>
        <p:spPr>
          <a:xfrm>
            <a:off x="1459865" y="225425"/>
            <a:ext cx="10732770" cy="60706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500" i="0" u="none" strike="noStrike" kern="1200" cap="none" spc="0" normalizeH="0" baseline="0" noProof="0" dirty="0">
                <a:ln>
                  <a:noFill/>
                </a:ln>
                <a:solidFill>
                  <a:schemeClr val="bg1"/>
                </a:solidFill>
                <a:effectLst/>
                <a:uLnTx/>
                <a:uFillTx/>
                <a:latin typeface="Century Gothic" panose="020B0502020202020204" charset="0"/>
                <a:ea typeface="Gilroy" panose="00000400000000000000" charset="0"/>
                <a:cs typeface="Century Gothic" panose="020B0502020202020204" charset="0"/>
              </a:rPr>
              <a:t> Conti.....</a:t>
            </a:r>
            <a:endParaRPr kumimoji="0" lang="en-US" altLang="zh-CN" sz="3500" i="0" u="none" strike="noStrike" kern="1200" cap="none" spc="0" normalizeH="0" baseline="0" noProof="0" dirty="0">
              <a:ln>
                <a:noFill/>
              </a:ln>
              <a:solidFill>
                <a:schemeClr val="bg1"/>
              </a:solidFill>
              <a:effectLst/>
              <a:uLnTx/>
              <a:uFillTx/>
              <a:latin typeface="Century Gothic" panose="020B0502020202020204" charset="0"/>
              <a:ea typeface="Gilroy" panose="00000400000000000000" charset="0"/>
              <a:cs typeface="Century Gothic" panose="020B0502020202020204" charset="0"/>
            </a:endParaRPr>
          </a:p>
        </p:txBody>
      </p:sp>
      <p:pic>
        <p:nvPicPr>
          <p:cNvPr id="9" name="Picture 8" descr="Untitled-1.fw"/>
          <p:cNvPicPr>
            <a:picLocks noChangeAspect="1"/>
          </p:cNvPicPr>
          <p:nvPr/>
        </p:nvPicPr>
        <p:blipFill>
          <a:blip r:embed="rId4"/>
          <a:stretch>
            <a:fillRect/>
          </a:stretch>
        </p:blipFill>
        <p:spPr>
          <a:xfrm>
            <a:off x="393700" y="-635"/>
            <a:ext cx="1191895" cy="1191260"/>
          </a:xfrm>
          <a:prstGeom prst="rect">
            <a:avLst/>
          </a:prstGeom>
        </p:spPr>
      </p:pic>
      <p:sp>
        <p:nvSpPr>
          <p:cNvPr id="39" name="矩形 38"/>
          <p:cNvSpPr/>
          <p:nvPr/>
        </p:nvSpPr>
        <p:spPr>
          <a:xfrm>
            <a:off x="0" y="6263640"/>
            <a:ext cx="12192000" cy="594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3" name="Text Box 12"/>
          <p:cNvSpPr txBox="1"/>
          <p:nvPr/>
        </p:nvSpPr>
        <p:spPr>
          <a:xfrm>
            <a:off x="260350" y="6337300"/>
            <a:ext cx="11798935" cy="360680"/>
          </a:xfrm>
          <a:prstGeom prst="rect">
            <a:avLst/>
          </a:prstGeom>
          <a:noFill/>
        </p:spPr>
        <p:txBody>
          <a:bodyPr wrap="square" rtlCol="0" anchor="t">
            <a:spAutoFit/>
          </a:bodyPr>
          <a:p>
            <a:pPr algn="ctr"/>
            <a:r>
              <a:rPr lang="en-US" altLang="zh-CN" sz="1750" b="1" dirty="0">
                <a:effectLst>
                  <a:outerShdw blurRad="38100" dist="19050" dir="2700000" algn="tl" rotWithShape="0">
                    <a:schemeClr val="dk1">
                      <a:alpha val="40000"/>
                    </a:schemeClr>
                  </a:outerShdw>
                </a:effectLst>
                <a:ea typeface="+mj-ea"/>
                <a:cs typeface="+mn-lt"/>
                <a:sym typeface="+mn-ea"/>
              </a:rPr>
              <a:t>THE IMPORTANCE OF PROFFESIONAL VIDEO  DOCUMENTARIES IN ATTRACTING OR RETAINING DONOR FUNDING</a:t>
            </a:r>
            <a:endParaRPr lang="en-US" sz="1750" b="1">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5322" y="8890"/>
            <a:ext cx="8616678" cy="6858000"/>
          </a:xfrm>
          <a:prstGeom prst="rect">
            <a:avLst/>
          </a:prstGeom>
          <a:blipFill rotWithShape="1">
            <a:blip r:embed="rId1"/>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endParaRPr lang="en-US" altLang="zh-CN" sz="1200" dirty="0">
              <a:solidFill>
                <a:schemeClr val="bg1"/>
              </a:solidFill>
              <a:latin typeface="+mj-lt"/>
            </a:endParaRP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12" name="文本框 11"/>
          <p:cNvSpPr txBox="1"/>
          <p:nvPr/>
        </p:nvSpPr>
        <p:spPr>
          <a:xfrm>
            <a:off x="5153660" y="1050925"/>
            <a:ext cx="6619875" cy="4933950"/>
          </a:xfrm>
          <a:prstGeom prst="rect">
            <a:avLst/>
          </a:prstGeom>
          <a:noFill/>
        </p:spPr>
        <p:txBody>
          <a:bodyPr wrap="square">
            <a:noAutofit/>
          </a:bodyPr>
          <a:lstStyle/>
          <a:p>
            <a:pPr marL="571500" indent="-571500" algn="l">
              <a:buFont typeface="Wingdings" panose="05000000000000000000" charset="0"/>
              <a:buChar char="Ø"/>
            </a:pPr>
            <a:r>
              <a:rPr lang="en-US" sz="3600">
                <a:solidFill>
                  <a:schemeClr val="bg1"/>
                </a:solidFill>
                <a:latin typeface="Century Gothic" panose="020B0502020202020204" charset="0"/>
                <a:ea typeface="SimSun" panose="02010600030101010101" pitchFamily="2" charset="-122"/>
                <a:cs typeface="Century Gothic" panose="020B0502020202020204" charset="0"/>
                <a:sym typeface="+mn-ea"/>
              </a:rPr>
              <a:t>Research and Planning</a:t>
            </a:r>
            <a:endParaRPr lang="en-US" sz="36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571500" indent="-571500" algn="l">
              <a:buFont typeface="Wingdings" panose="05000000000000000000" charset="0"/>
              <a:buChar char="Ø"/>
            </a:pPr>
            <a:r>
              <a:rPr lang="en-US" sz="3600">
                <a:solidFill>
                  <a:schemeClr val="bg1"/>
                </a:solidFill>
                <a:latin typeface="Century Gothic" panose="020B0502020202020204" charset="0"/>
                <a:ea typeface="SimSun" panose="02010600030101010101" pitchFamily="2" charset="-122"/>
                <a:cs typeface="Century Gothic" panose="020B0502020202020204" charset="0"/>
                <a:sym typeface="+mn-ea"/>
              </a:rPr>
              <a:t>Storyboarding and Scriptwriting.</a:t>
            </a:r>
            <a:endParaRPr lang="en-US" sz="36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571500" indent="-571500" algn="l">
              <a:buFont typeface="Wingdings" panose="05000000000000000000" charset="0"/>
              <a:buChar char="Ø"/>
            </a:pPr>
            <a:r>
              <a:rPr lang="en-US" sz="3600">
                <a:solidFill>
                  <a:schemeClr val="bg1"/>
                </a:solidFill>
                <a:latin typeface="Century Gothic" panose="020B0502020202020204" charset="0"/>
                <a:ea typeface="SimSun" panose="02010600030101010101" pitchFamily="2" charset="-122"/>
                <a:cs typeface="Century Gothic" panose="020B0502020202020204" charset="0"/>
                <a:sym typeface="+mn-ea"/>
              </a:rPr>
              <a:t>Filming and Interviews</a:t>
            </a:r>
            <a:endParaRPr lang="en-US" sz="36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571500" indent="-571500" algn="l">
              <a:buFont typeface="Wingdings" panose="05000000000000000000" charset="0"/>
              <a:buChar char="Ø"/>
            </a:pPr>
            <a:r>
              <a:rPr lang="en-US" sz="3600">
                <a:solidFill>
                  <a:schemeClr val="bg1"/>
                </a:solidFill>
                <a:latin typeface="Century Gothic" panose="020B0502020202020204" charset="0"/>
                <a:ea typeface="SimSun" panose="02010600030101010101" pitchFamily="2" charset="-122"/>
                <a:cs typeface="Century Gothic" panose="020B0502020202020204" charset="0"/>
                <a:sym typeface="+mn-ea"/>
              </a:rPr>
              <a:t>Editing and Post-Production.</a:t>
            </a:r>
            <a:endParaRPr lang="en-US" sz="36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571500" indent="-571500" algn="l">
              <a:buFont typeface="Wingdings" panose="05000000000000000000" charset="0"/>
              <a:buChar char="Ø"/>
            </a:pPr>
            <a:r>
              <a:rPr lang="en-US" sz="3600">
                <a:solidFill>
                  <a:schemeClr val="bg1"/>
                </a:solidFill>
                <a:latin typeface="Century Gothic" panose="020B0502020202020204" charset="0"/>
                <a:ea typeface="SimSun" panose="02010600030101010101" pitchFamily="2" charset="-122"/>
                <a:cs typeface="Century Gothic" panose="020B0502020202020204" charset="0"/>
                <a:sym typeface="+mn-ea"/>
              </a:rPr>
              <a:t>Adding Music and Voice Overs.</a:t>
            </a:r>
            <a:endParaRPr lang="en-US" sz="36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571500" indent="-571500" algn="l">
              <a:buFont typeface="Wingdings" panose="05000000000000000000" charset="0"/>
              <a:buChar char="Ø"/>
            </a:pPr>
            <a:r>
              <a:rPr lang="en-US" sz="3600">
                <a:solidFill>
                  <a:schemeClr val="bg1"/>
                </a:solidFill>
                <a:latin typeface="Century Gothic" panose="020B0502020202020204" charset="0"/>
                <a:ea typeface="SimSun" panose="02010600030101010101" pitchFamily="2" charset="-122"/>
                <a:cs typeface="Century Gothic" panose="020B0502020202020204" charset="0"/>
                <a:sym typeface="+mn-ea"/>
              </a:rPr>
              <a:t>Finalizing and Reviewing.</a:t>
            </a:r>
            <a:endParaRPr lang="en-US" sz="3600">
              <a:solidFill>
                <a:schemeClr val="bg1"/>
              </a:solidFill>
              <a:latin typeface="Century Gothic" panose="020B0502020202020204" charset="0"/>
              <a:ea typeface="SimSun" panose="02010600030101010101" pitchFamily="2" charset="-122"/>
              <a:cs typeface="Century Gothic" panose="020B0502020202020204" charset="0"/>
              <a:sym typeface="+mn-ea"/>
            </a:endParaRPr>
          </a:p>
        </p:txBody>
      </p:sp>
      <p:sp>
        <p:nvSpPr>
          <p:cNvPr id="21" name="矩形 20"/>
          <p:cNvSpPr/>
          <p:nvPr/>
        </p:nvSpPr>
        <p:spPr>
          <a:xfrm>
            <a:off x="1" y="6237288"/>
            <a:ext cx="3165195" cy="620712"/>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8810" y="6344665"/>
            <a:ext cx="2221501" cy="430887"/>
          </a:xfrm>
          <a:prstGeom prst="rect">
            <a:avLst/>
          </a:prstGeom>
          <a:noFill/>
        </p:spPr>
        <p:txBody>
          <a:bodyPr wrap="square">
            <a:spAutoFit/>
          </a:bodyPr>
          <a:lstStyle/>
          <a:p>
            <a:r>
              <a:rPr lang="en-US" altLang="zh-CN" sz="1100" dirty="0">
                <a:solidFill>
                  <a:schemeClr val="bg1"/>
                </a:solidFill>
              </a:rPr>
              <a:t>Presentations are communication tools </a:t>
            </a:r>
            <a:endParaRPr lang="zh-CN" altLang="en-US" sz="1100" dirty="0">
              <a:solidFill>
                <a:schemeClr val="bg1"/>
              </a:solidFill>
            </a:endParaRPr>
          </a:p>
        </p:txBody>
      </p:sp>
      <p:cxnSp>
        <p:nvCxnSpPr>
          <p:cNvPr id="33" name="直接连接符 32"/>
          <p:cNvCxnSpPr/>
          <p:nvPr/>
        </p:nvCxnSpPr>
        <p:spPr>
          <a:xfrm>
            <a:off x="5312229" y="6371684"/>
            <a:ext cx="5822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图文框 5"/>
          <p:cNvSpPr/>
          <p:nvPr/>
        </p:nvSpPr>
        <p:spPr>
          <a:xfrm>
            <a:off x="170815" y="767715"/>
            <a:ext cx="11920220" cy="5635625"/>
          </a:xfrm>
          <a:prstGeom prst="frame">
            <a:avLst>
              <a:gd name="adj1" fmla="val 4156"/>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1" descr="C:\Users\GODMAT\Desktop\images\WhatsApp Image 2024-04-28 at 5.45.28 PM(1).jpegWhatsApp Image 2024-04-28 at 5.45.28 PM(1)"/>
          <p:cNvPicPr>
            <a:picLocks noChangeAspect="1"/>
          </p:cNvPicPr>
          <p:nvPr/>
        </p:nvPicPr>
        <p:blipFill>
          <a:blip r:embed="rId2"/>
          <a:srcRect l="2026" r="2026"/>
          <a:stretch>
            <a:fillRect/>
          </a:stretch>
        </p:blipFill>
        <p:spPr>
          <a:xfrm>
            <a:off x="635" y="980440"/>
            <a:ext cx="4977130" cy="5186680"/>
          </a:xfrm>
          <a:prstGeom prst="rect">
            <a:avLst/>
          </a:prstGeom>
        </p:spPr>
      </p:pic>
      <p:sp>
        <p:nvSpPr>
          <p:cNvPr id="10" name="文本框 26"/>
          <p:cNvSpPr txBox="1"/>
          <p:nvPr>
            <p:custDataLst>
              <p:tags r:id="rId3"/>
            </p:custDataLst>
          </p:nvPr>
        </p:nvSpPr>
        <p:spPr>
          <a:xfrm>
            <a:off x="1459865" y="225425"/>
            <a:ext cx="10732770" cy="60706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500" i="0" u="none" strike="noStrike" kern="1200" cap="none" spc="0" normalizeH="0" baseline="0" noProof="0" dirty="0">
                <a:ln>
                  <a:noFill/>
                </a:ln>
                <a:solidFill>
                  <a:schemeClr val="bg1"/>
                </a:solidFill>
                <a:effectLst/>
                <a:uLnTx/>
                <a:uFillTx/>
                <a:latin typeface="Century Gothic" panose="020B0502020202020204" charset="0"/>
                <a:ea typeface="Gilroy" panose="00000400000000000000" charset="0"/>
                <a:cs typeface="Century Gothic" panose="020B0502020202020204" charset="0"/>
              </a:rPr>
              <a:t> 03. Steps in Making a Compelling Video.</a:t>
            </a:r>
            <a:endParaRPr kumimoji="0" lang="en-US" altLang="zh-CN" sz="3500" i="0" u="none" strike="noStrike" kern="1200" cap="none" spc="0" normalizeH="0" baseline="0" noProof="0" dirty="0">
              <a:ln>
                <a:noFill/>
              </a:ln>
              <a:solidFill>
                <a:schemeClr val="bg1"/>
              </a:solidFill>
              <a:effectLst/>
              <a:uLnTx/>
              <a:uFillTx/>
              <a:latin typeface="Century Gothic" panose="020B0502020202020204" charset="0"/>
              <a:ea typeface="Gilroy" panose="00000400000000000000" charset="0"/>
              <a:cs typeface="Century Gothic" panose="020B0502020202020204" charset="0"/>
            </a:endParaRPr>
          </a:p>
        </p:txBody>
      </p:sp>
      <p:pic>
        <p:nvPicPr>
          <p:cNvPr id="9" name="Picture 8" descr="Untitled-1.fw"/>
          <p:cNvPicPr>
            <a:picLocks noChangeAspect="1"/>
          </p:cNvPicPr>
          <p:nvPr/>
        </p:nvPicPr>
        <p:blipFill>
          <a:blip r:embed="rId4"/>
          <a:stretch>
            <a:fillRect/>
          </a:stretch>
        </p:blipFill>
        <p:spPr>
          <a:xfrm>
            <a:off x="393700" y="-635"/>
            <a:ext cx="1191895" cy="1191260"/>
          </a:xfrm>
          <a:prstGeom prst="rect">
            <a:avLst/>
          </a:prstGeom>
        </p:spPr>
      </p:pic>
      <p:sp>
        <p:nvSpPr>
          <p:cNvPr id="39" name="矩形 38"/>
          <p:cNvSpPr/>
          <p:nvPr/>
        </p:nvSpPr>
        <p:spPr>
          <a:xfrm>
            <a:off x="0" y="6263640"/>
            <a:ext cx="12192000" cy="594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3" name="Text Box 12"/>
          <p:cNvSpPr txBox="1"/>
          <p:nvPr/>
        </p:nvSpPr>
        <p:spPr>
          <a:xfrm>
            <a:off x="260350" y="6337300"/>
            <a:ext cx="11798935" cy="360680"/>
          </a:xfrm>
          <a:prstGeom prst="rect">
            <a:avLst/>
          </a:prstGeom>
          <a:noFill/>
        </p:spPr>
        <p:txBody>
          <a:bodyPr wrap="square" rtlCol="0" anchor="t">
            <a:spAutoFit/>
          </a:bodyPr>
          <a:p>
            <a:pPr algn="ctr"/>
            <a:r>
              <a:rPr lang="en-US" altLang="zh-CN" sz="1750" b="1" dirty="0">
                <a:effectLst>
                  <a:outerShdw blurRad="38100" dist="19050" dir="2700000" algn="tl" rotWithShape="0">
                    <a:schemeClr val="dk1">
                      <a:alpha val="40000"/>
                    </a:schemeClr>
                  </a:outerShdw>
                </a:effectLst>
                <a:ea typeface="+mj-ea"/>
                <a:cs typeface="+mn-lt"/>
                <a:sym typeface="+mn-ea"/>
              </a:rPr>
              <a:t>THE IMPORTANCE OF PROFFESIONAL VIDEO  DOCUMENTARIES IN ATTRACTING OR RETAINING DONOR FUNDING</a:t>
            </a:r>
            <a:endParaRPr lang="en-US" sz="1750" b="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C:\Users\GODMAT\Desktop\images\WhatsApp Image 2024-04-27 at 1.16.09 AM.jpegWhatsApp Image 2024-04-27 at 1.16.09 AM"/>
          <p:cNvPicPr>
            <a:picLocks noChangeAspect="1"/>
          </p:cNvPicPr>
          <p:nvPr/>
        </p:nvPicPr>
        <p:blipFill>
          <a:blip r:embed="rId1"/>
          <a:srcRect l="8426" r="8426"/>
          <a:stretch>
            <a:fillRect/>
          </a:stretch>
        </p:blipFill>
        <p:spPr>
          <a:xfrm>
            <a:off x="5425440" y="0"/>
            <a:ext cx="6766560" cy="6858000"/>
          </a:xfrm>
          <a:prstGeom prst="rect">
            <a:avLst/>
          </a:prstGeom>
        </p:spPr>
      </p:pic>
      <p:sp>
        <p:nvSpPr>
          <p:cNvPr id="2" name="任意多边形: 形状 1"/>
          <p:cNvSpPr/>
          <p:nvPr/>
        </p:nvSpPr>
        <p:spPr>
          <a:xfrm>
            <a:off x="-635" y="915670"/>
            <a:ext cx="9970135" cy="522351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blipFill rotWithShape="1">
            <a:blip r:embed="rId2"/>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228600" y="1000125"/>
            <a:ext cx="9708515" cy="4639945"/>
          </a:xfrm>
          <a:prstGeom prst="rect">
            <a:avLst/>
          </a:prstGeom>
          <a:noFill/>
          <a:ln w="9525">
            <a:noFill/>
          </a:ln>
        </p:spPr>
        <p:txBody>
          <a:bodyPr>
            <a:noAutofit/>
          </a:bodyPr>
          <a:p>
            <a:pPr indent="0" algn="just">
              <a:lnSpc>
                <a:spcPct val="100000"/>
              </a:lnSpc>
            </a:pPr>
            <a:endParaRPr lang="en-US" sz="2600" b="0">
              <a:solidFill>
                <a:schemeClr val="bg1"/>
              </a:solidFill>
              <a:latin typeface="Century Gothic" panose="020B0502020202020204" charset="0"/>
              <a:ea typeface="SimSun" panose="02010600030101010101" pitchFamily="2" charset="-122"/>
              <a:cs typeface="Century Gothic" panose="020B0502020202020204" charset="0"/>
            </a:endParaRPr>
          </a:p>
          <a:p>
            <a:pPr marL="514350" indent="-514350" algn="just">
              <a:lnSpc>
                <a:spcPct val="100000"/>
              </a:lnSpc>
              <a:buFont typeface="Wingdings" panose="05000000000000000000" charset="0"/>
              <a:buChar char="Ø"/>
            </a:pPr>
            <a:r>
              <a:rPr lang="en-US" sz="2600" b="0">
                <a:solidFill>
                  <a:schemeClr val="bg1"/>
                </a:solidFill>
                <a:latin typeface="Century Gothic" panose="020B0502020202020204" charset="0"/>
                <a:ea typeface="SimSun" panose="02010600030101010101" pitchFamily="2" charset="-122"/>
                <a:cs typeface="Century Gothic" panose="020B0502020202020204" charset="0"/>
              </a:rPr>
              <a:t>  </a:t>
            </a:r>
            <a:r>
              <a:rPr lang="en-US" sz="3500" b="0">
                <a:solidFill>
                  <a:schemeClr val="bg1"/>
                </a:solidFill>
                <a:latin typeface="Century Gothic" panose="020B0502020202020204" charset="0"/>
                <a:ea typeface="SimSun" panose="02010600030101010101" pitchFamily="2" charset="-122"/>
                <a:cs typeface="Century Gothic" panose="020B0502020202020204" charset="0"/>
              </a:rPr>
              <a:t>Good script</a:t>
            </a:r>
            <a:endParaRPr lang="en-US" sz="3500" b="0">
              <a:solidFill>
                <a:schemeClr val="bg1"/>
              </a:solidFill>
              <a:latin typeface="Century Gothic" panose="020B0502020202020204" charset="0"/>
              <a:ea typeface="SimSun" panose="02010600030101010101" pitchFamily="2" charset="-122"/>
              <a:cs typeface="Century Gothic" panose="020B0502020202020204" charset="0"/>
            </a:endParaRPr>
          </a:p>
          <a:p>
            <a:pPr marL="514350" indent="-514350" algn="just">
              <a:lnSpc>
                <a:spcPct val="100000"/>
              </a:lnSpc>
              <a:buFont typeface="Wingdings" panose="05000000000000000000" charset="0"/>
              <a:buChar char="Ø"/>
            </a:pPr>
            <a:r>
              <a:rPr lang="en-US" sz="3500" b="0">
                <a:solidFill>
                  <a:schemeClr val="bg1"/>
                </a:solidFill>
                <a:latin typeface="Century Gothic" panose="020B0502020202020204" charset="0"/>
                <a:ea typeface="SimSun" panose="02010600030101010101" pitchFamily="2" charset="-122"/>
                <a:cs typeface="Century Gothic" panose="020B0502020202020204" charset="0"/>
              </a:rPr>
              <a:t>  Sound</a:t>
            </a:r>
            <a:endParaRPr lang="en-US" sz="3500" b="0">
              <a:solidFill>
                <a:schemeClr val="bg1"/>
              </a:solidFill>
              <a:latin typeface="Century Gothic" panose="020B0502020202020204" charset="0"/>
              <a:ea typeface="SimSun" panose="02010600030101010101" pitchFamily="2" charset="-122"/>
              <a:cs typeface="Century Gothic" panose="020B0502020202020204" charset="0"/>
            </a:endParaRPr>
          </a:p>
          <a:p>
            <a:pPr marL="514350" indent="-514350" algn="just">
              <a:lnSpc>
                <a:spcPct val="100000"/>
              </a:lnSpc>
              <a:buFont typeface="Wingdings" panose="05000000000000000000" charset="0"/>
              <a:buChar char="Ø"/>
            </a:pPr>
            <a:r>
              <a:rPr lang="en-US" sz="3500" b="0">
                <a:solidFill>
                  <a:schemeClr val="bg1"/>
                </a:solidFill>
                <a:latin typeface="Century Gothic" panose="020B0502020202020204" charset="0"/>
                <a:ea typeface="SimSun" panose="02010600030101010101" pitchFamily="2" charset="-122"/>
                <a:cs typeface="Century Gothic" panose="020B0502020202020204" charset="0"/>
              </a:rPr>
              <a:t>  Video equipment</a:t>
            </a:r>
            <a:endParaRPr lang="en-US" sz="3500" b="0">
              <a:solidFill>
                <a:schemeClr val="bg1"/>
              </a:solidFill>
              <a:latin typeface="Century Gothic" panose="020B0502020202020204" charset="0"/>
              <a:ea typeface="SimSun" panose="02010600030101010101" pitchFamily="2" charset="-122"/>
              <a:cs typeface="Century Gothic" panose="020B0502020202020204" charset="0"/>
            </a:endParaRPr>
          </a:p>
          <a:p>
            <a:pPr marL="514350" indent="-514350" algn="just">
              <a:lnSpc>
                <a:spcPct val="100000"/>
              </a:lnSpc>
              <a:buFont typeface="Wingdings" panose="05000000000000000000" charset="0"/>
              <a:buChar char="Ø"/>
            </a:pPr>
            <a:r>
              <a:rPr lang="en-US" sz="3500" b="0">
                <a:solidFill>
                  <a:schemeClr val="bg1"/>
                </a:solidFill>
                <a:latin typeface="Century Gothic" panose="020B0502020202020204" charset="0"/>
                <a:ea typeface="SimSun" panose="02010600030101010101" pitchFamily="2" charset="-122"/>
                <a:cs typeface="Century Gothic" panose="020B0502020202020204" charset="0"/>
              </a:rPr>
              <a:t>  Voice Over</a:t>
            </a:r>
            <a:endParaRPr lang="en-US" sz="3500" b="0">
              <a:solidFill>
                <a:schemeClr val="bg1"/>
              </a:solidFill>
              <a:latin typeface="Century Gothic" panose="020B0502020202020204" charset="0"/>
              <a:ea typeface="SimSun" panose="02010600030101010101" pitchFamily="2" charset="-122"/>
              <a:cs typeface="Century Gothic" panose="020B0502020202020204" charset="0"/>
            </a:endParaRPr>
          </a:p>
          <a:p>
            <a:pPr marL="514350" indent="-514350" algn="just">
              <a:lnSpc>
                <a:spcPct val="100000"/>
              </a:lnSpc>
              <a:buFont typeface="Wingdings" panose="05000000000000000000" charset="0"/>
              <a:buChar char="Ø"/>
            </a:pPr>
            <a:r>
              <a:rPr lang="en-US" sz="3500" b="0">
                <a:solidFill>
                  <a:schemeClr val="bg1"/>
                </a:solidFill>
                <a:latin typeface="Century Gothic" panose="020B0502020202020204" charset="0"/>
                <a:ea typeface="SimSun" panose="02010600030101010101" pitchFamily="2" charset="-122"/>
                <a:cs typeface="Century Gothic" panose="020B0502020202020204" charset="0"/>
              </a:rPr>
              <a:t>  Good editors</a:t>
            </a:r>
            <a:endParaRPr lang="en-US" sz="3500" b="0">
              <a:solidFill>
                <a:schemeClr val="bg1"/>
              </a:solidFill>
              <a:latin typeface="Century Gothic" panose="020B0502020202020204" charset="0"/>
              <a:ea typeface="SimSun" panose="02010600030101010101" pitchFamily="2" charset="-122"/>
              <a:cs typeface="Century Gothic" panose="020B0502020202020204" charset="0"/>
            </a:endParaRPr>
          </a:p>
        </p:txBody>
      </p:sp>
      <p:sp>
        <p:nvSpPr>
          <p:cNvPr id="10" name="文本框 26"/>
          <p:cNvSpPr txBox="1"/>
          <p:nvPr>
            <p:custDataLst>
              <p:tags r:id="rId3"/>
            </p:custDataLst>
          </p:nvPr>
        </p:nvSpPr>
        <p:spPr>
          <a:xfrm>
            <a:off x="1459865" y="226695"/>
            <a:ext cx="10732770" cy="60579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noProof="0" dirty="0">
                <a:solidFill>
                  <a:schemeClr val="bg1"/>
                </a:solidFill>
                <a:latin typeface="Century Gothic" panose="020B0502020202020204" charset="0"/>
                <a:ea typeface="Gilroy" panose="00000400000000000000" charset="0"/>
                <a:cs typeface="Century Gothic" panose="020B0502020202020204" charset="0"/>
                <a:sym typeface="+mn-ea"/>
              </a:rPr>
              <a:t> 04. </a:t>
            </a:r>
            <a:r>
              <a:rPr lang="en-US" altLang="zh-CN" sz="3000" noProof="0" dirty="0">
                <a:solidFill>
                  <a:schemeClr val="bg1"/>
                </a:solidFill>
                <a:latin typeface="Century Gothic" panose="020B0502020202020204" charset="0"/>
                <a:ea typeface="Gilroy" panose="00000400000000000000" charset="0"/>
                <a:cs typeface="Century Gothic" panose="020B0502020202020204" charset="0"/>
                <a:sym typeface="+mn-ea"/>
              </a:rPr>
              <a:t>Areas of Focus to Produce a Good Documentary:</a:t>
            </a:r>
            <a:endParaRPr lang="en-US" altLang="zh-CN" sz="3000" noProof="0" dirty="0">
              <a:solidFill>
                <a:schemeClr val="bg1"/>
              </a:solidFill>
              <a:latin typeface="Century Gothic" panose="020B0502020202020204" charset="0"/>
              <a:ea typeface="Gilroy" panose="00000400000000000000" charset="0"/>
              <a:cs typeface="Century Gothic" panose="020B0502020202020204" charset="0"/>
              <a:sym typeface="+mn-ea"/>
            </a:endParaRPr>
          </a:p>
        </p:txBody>
      </p:sp>
      <p:pic>
        <p:nvPicPr>
          <p:cNvPr id="9" name="Picture 8" descr="Untitled-1.fw"/>
          <p:cNvPicPr>
            <a:picLocks noChangeAspect="1"/>
          </p:cNvPicPr>
          <p:nvPr/>
        </p:nvPicPr>
        <p:blipFill>
          <a:blip r:embed="rId4"/>
          <a:stretch>
            <a:fillRect/>
          </a:stretch>
        </p:blipFill>
        <p:spPr>
          <a:xfrm>
            <a:off x="393700" y="-635"/>
            <a:ext cx="1191895" cy="1191260"/>
          </a:xfrm>
          <a:prstGeom prst="rect">
            <a:avLst/>
          </a:prstGeom>
        </p:spPr>
      </p:pic>
      <p:sp>
        <p:nvSpPr>
          <p:cNvPr id="11" name="矩形 38"/>
          <p:cNvSpPr/>
          <p:nvPr/>
        </p:nvSpPr>
        <p:spPr>
          <a:xfrm>
            <a:off x="0" y="6136640"/>
            <a:ext cx="12192000" cy="721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4" name="Text Box 13"/>
          <p:cNvSpPr txBox="1"/>
          <p:nvPr/>
        </p:nvSpPr>
        <p:spPr>
          <a:xfrm>
            <a:off x="260350" y="6289675"/>
            <a:ext cx="11798935" cy="360680"/>
          </a:xfrm>
          <a:prstGeom prst="rect">
            <a:avLst/>
          </a:prstGeom>
          <a:noFill/>
        </p:spPr>
        <p:txBody>
          <a:bodyPr wrap="square" rtlCol="0" anchor="t">
            <a:spAutoFit/>
          </a:bodyPr>
          <a:p>
            <a:pPr algn="ctr"/>
            <a:r>
              <a:rPr lang="en-US" altLang="zh-CN" sz="1750" b="1" dirty="0">
                <a:effectLst>
                  <a:outerShdw blurRad="38100" dist="19050" dir="2700000" algn="tl" rotWithShape="0">
                    <a:schemeClr val="dk1">
                      <a:alpha val="40000"/>
                    </a:schemeClr>
                  </a:outerShdw>
                </a:effectLst>
                <a:ea typeface="+mj-ea"/>
                <a:cs typeface="+mn-lt"/>
                <a:sym typeface="+mn-ea"/>
              </a:rPr>
              <a:t>THE IMPORTANCE OF PROFFESIONAL VIDEO  DOCUMENTARIES IN ATTRACTING OR RETAINING DONOR FUNDING</a:t>
            </a:r>
            <a:endParaRPr lang="en-US" sz="1750" b="1">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5322" y="8890"/>
            <a:ext cx="8616678" cy="6858000"/>
          </a:xfrm>
          <a:prstGeom prst="rect">
            <a:avLst/>
          </a:prstGeom>
          <a:blipFill rotWithShape="1">
            <a:blip r:embed="rId1"/>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endParaRPr lang="en-US" altLang="zh-CN" sz="1200" dirty="0">
              <a:solidFill>
                <a:schemeClr val="bg1"/>
              </a:solidFill>
              <a:latin typeface="+mj-lt"/>
            </a:endParaRP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12" name="文本框 11"/>
          <p:cNvSpPr txBox="1"/>
          <p:nvPr/>
        </p:nvSpPr>
        <p:spPr>
          <a:xfrm>
            <a:off x="5137785" y="1114425"/>
            <a:ext cx="6556375" cy="4647565"/>
          </a:xfrm>
          <a:prstGeom prst="rect">
            <a:avLst/>
          </a:prstGeom>
          <a:noFill/>
        </p:spPr>
        <p:txBody>
          <a:bodyPr wrap="square">
            <a:noAutofit/>
          </a:bodyPr>
          <a:lstStyle/>
          <a:p>
            <a:pPr indent="0" algn="l">
              <a:buFont typeface="Wingdings" panose="05000000000000000000" charset="0"/>
              <a:buNone/>
            </a:pPr>
            <a:r>
              <a:rPr lang="en-US" sz="3000">
                <a:solidFill>
                  <a:schemeClr val="bg1"/>
                </a:solidFill>
                <a:latin typeface="Century Gothic" panose="020B0502020202020204" charset="0"/>
                <a:ea typeface="SimSun" panose="02010600030101010101" pitchFamily="2" charset="-122"/>
                <a:cs typeface="Century Gothic" panose="020B0502020202020204" charset="0"/>
                <a:sym typeface="+mn-ea"/>
              </a:rPr>
              <a:t>Effective Areas Video Documentaries Can be Embedded for Effectiveness:</a:t>
            </a:r>
            <a:endParaRPr lang="en-US" sz="30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457200" indent="-457200" algn="just">
              <a:buFont typeface="Wingdings" panose="05000000000000000000" charset="0"/>
              <a:buChar char="Ø"/>
            </a:pPr>
            <a:r>
              <a:rPr lang="en-US" sz="3000">
                <a:solidFill>
                  <a:schemeClr val="bg1"/>
                </a:solidFill>
                <a:latin typeface="Century Gothic" panose="020B0502020202020204" charset="0"/>
                <a:ea typeface="SimSun" panose="02010600030101010101" pitchFamily="2" charset="-122"/>
                <a:cs typeface="Century Gothic" panose="020B0502020202020204" charset="0"/>
                <a:sym typeface="+mn-ea"/>
              </a:rPr>
              <a:t>Social Media Platforms</a:t>
            </a:r>
            <a:endParaRPr lang="en-US" sz="30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457200" indent="-457200" algn="just">
              <a:buFont typeface="Wingdings" panose="05000000000000000000" charset="0"/>
              <a:buChar char="Ø"/>
            </a:pPr>
            <a:r>
              <a:rPr lang="en-US" sz="3000">
                <a:solidFill>
                  <a:schemeClr val="bg1"/>
                </a:solidFill>
                <a:latin typeface="Century Gothic" panose="020B0502020202020204" charset="0"/>
                <a:ea typeface="SimSun" panose="02010600030101010101" pitchFamily="2" charset="-122"/>
                <a:cs typeface="Century Gothic" panose="020B0502020202020204" charset="0"/>
                <a:sym typeface="+mn-ea"/>
              </a:rPr>
              <a:t>Organization's Website</a:t>
            </a:r>
            <a:endParaRPr lang="en-US" sz="30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457200" indent="-457200" algn="just">
              <a:buFont typeface="Wingdings" panose="05000000000000000000" charset="0"/>
              <a:buChar char="Ø"/>
            </a:pPr>
            <a:r>
              <a:rPr lang="en-US" sz="3000">
                <a:solidFill>
                  <a:schemeClr val="bg1"/>
                </a:solidFill>
                <a:latin typeface="Century Gothic" panose="020B0502020202020204" charset="0"/>
                <a:ea typeface="SimSun" panose="02010600030101010101" pitchFamily="2" charset="-122"/>
                <a:cs typeface="Century Gothic" panose="020B0502020202020204" charset="0"/>
                <a:sym typeface="+mn-ea"/>
              </a:rPr>
              <a:t>Fundraising Events</a:t>
            </a:r>
            <a:endParaRPr lang="en-US" sz="30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457200" indent="-457200" algn="just">
              <a:buFont typeface="Wingdings" panose="05000000000000000000" charset="0"/>
              <a:buChar char="Ø"/>
            </a:pPr>
            <a:r>
              <a:rPr lang="en-US" sz="3000">
                <a:solidFill>
                  <a:schemeClr val="bg1"/>
                </a:solidFill>
                <a:latin typeface="Century Gothic" panose="020B0502020202020204" charset="0"/>
                <a:ea typeface="SimSun" panose="02010600030101010101" pitchFamily="2" charset="-122"/>
                <a:cs typeface="Century Gothic" panose="020B0502020202020204" charset="0"/>
                <a:sym typeface="+mn-ea"/>
              </a:rPr>
              <a:t>Email Campaigns</a:t>
            </a:r>
            <a:endParaRPr lang="en-US" sz="30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457200" indent="-457200" algn="just">
              <a:buFont typeface="Wingdings" panose="05000000000000000000" charset="0"/>
              <a:buChar char="Ø"/>
            </a:pPr>
            <a:r>
              <a:rPr lang="en-US" sz="3000">
                <a:solidFill>
                  <a:schemeClr val="bg1"/>
                </a:solidFill>
                <a:latin typeface="Century Gothic" panose="020B0502020202020204" charset="0"/>
                <a:ea typeface="SimSun" panose="02010600030101010101" pitchFamily="2" charset="-122"/>
                <a:cs typeface="Century Gothic" panose="020B0502020202020204" charset="0"/>
                <a:sym typeface="+mn-ea"/>
              </a:rPr>
              <a:t>Presentations</a:t>
            </a:r>
            <a:endParaRPr lang="en-US" sz="3000">
              <a:solidFill>
                <a:schemeClr val="bg1"/>
              </a:solidFill>
              <a:latin typeface="Century Gothic" panose="020B0502020202020204" charset="0"/>
              <a:ea typeface="SimSun" panose="02010600030101010101" pitchFamily="2" charset="-122"/>
              <a:cs typeface="Century Gothic" panose="020B0502020202020204" charset="0"/>
              <a:sym typeface="+mn-ea"/>
            </a:endParaRPr>
          </a:p>
          <a:p>
            <a:pPr marL="457200" indent="-457200" algn="just">
              <a:buFont typeface="Wingdings" panose="05000000000000000000" charset="0"/>
              <a:buChar char="Ø"/>
            </a:pPr>
            <a:r>
              <a:rPr lang="en-US" sz="3000">
                <a:solidFill>
                  <a:schemeClr val="bg1"/>
                </a:solidFill>
                <a:latin typeface="Century Gothic" panose="020B0502020202020204" charset="0"/>
                <a:ea typeface="SimSun" panose="02010600030101010101" pitchFamily="2" charset="-122"/>
                <a:cs typeface="Century Gothic" panose="020B0502020202020204" charset="0"/>
                <a:sym typeface="+mn-ea"/>
              </a:rPr>
              <a:t>Donor Meetings</a:t>
            </a:r>
            <a:endParaRPr lang="en-US" sz="3000">
              <a:solidFill>
                <a:schemeClr val="bg1"/>
              </a:solidFill>
              <a:latin typeface="Century Gothic" panose="020B0502020202020204" charset="0"/>
              <a:ea typeface="SimSun" panose="02010600030101010101" pitchFamily="2" charset="-122"/>
              <a:cs typeface="Century Gothic" panose="020B0502020202020204" charset="0"/>
              <a:sym typeface="+mn-ea"/>
            </a:endParaRPr>
          </a:p>
        </p:txBody>
      </p:sp>
      <p:sp>
        <p:nvSpPr>
          <p:cNvPr id="21" name="矩形 20"/>
          <p:cNvSpPr/>
          <p:nvPr/>
        </p:nvSpPr>
        <p:spPr>
          <a:xfrm>
            <a:off x="1" y="6237288"/>
            <a:ext cx="3165195" cy="620712"/>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C:\Users\GODMAT\Desktop\images\WhatsApp Image 2024-04-28 at 5.45.28 PM.jpegWhatsApp Image 2024-04-28 at 5.45.28 PM"/>
          <p:cNvPicPr>
            <a:picLocks noChangeAspect="1"/>
          </p:cNvPicPr>
          <p:nvPr/>
        </p:nvPicPr>
        <p:blipFill>
          <a:blip r:embed="rId2"/>
          <a:srcRect l="16738" r="16738"/>
          <a:stretch>
            <a:fillRect/>
          </a:stretch>
        </p:blipFill>
        <p:spPr>
          <a:xfrm>
            <a:off x="-1220470" y="-102235"/>
            <a:ext cx="6231255" cy="6244590"/>
          </a:xfrm>
          <a:prstGeom prst="rect">
            <a:avLst/>
          </a:prstGeom>
        </p:spPr>
      </p:pic>
      <p:sp>
        <p:nvSpPr>
          <p:cNvPr id="22" name="文本框 21"/>
          <p:cNvSpPr txBox="1"/>
          <p:nvPr/>
        </p:nvSpPr>
        <p:spPr>
          <a:xfrm>
            <a:off x="808810" y="6344665"/>
            <a:ext cx="2221501" cy="430887"/>
          </a:xfrm>
          <a:prstGeom prst="rect">
            <a:avLst/>
          </a:prstGeom>
          <a:noFill/>
        </p:spPr>
        <p:txBody>
          <a:bodyPr wrap="square">
            <a:spAutoFit/>
          </a:bodyPr>
          <a:lstStyle/>
          <a:p>
            <a:r>
              <a:rPr lang="en-US" altLang="zh-CN" sz="1100" dirty="0">
                <a:solidFill>
                  <a:schemeClr val="bg1"/>
                </a:solidFill>
              </a:rPr>
              <a:t>Presentations are communication tools </a:t>
            </a:r>
            <a:endParaRPr lang="zh-CN" altLang="en-US" sz="1100" dirty="0">
              <a:solidFill>
                <a:schemeClr val="bg1"/>
              </a:solidFill>
            </a:endParaRPr>
          </a:p>
        </p:txBody>
      </p:sp>
      <p:cxnSp>
        <p:nvCxnSpPr>
          <p:cNvPr id="33" name="直接连接符 32"/>
          <p:cNvCxnSpPr/>
          <p:nvPr/>
        </p:nvCxnSpPr>
        <p:spPr>
          <a:xfrm>
            <a:off x="5312229" y="6371684"/>
            <a:ext cx="5822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图文框 5"/>
          <p:cNvSpPr/>
          <p:nvPr/>
        </p:nvSpPr>
        <p:spPr>
          <a:xfrm>
            <a:off x="-306705" y="672465"/>
            <a:ext cx="12837795" cy="5616575"/>
          </a:xfrm>
          <a:prstGeom prst="frame">
            <a:avLst>
              <a:gd name="adj1" fmla="val 4156"/>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26"/>
          <p:cNvSpPr txBox="1"/>
          <p:nvPr>
            <p:custDataLst>
              <p:tags r:id="rId3"/>
            </p:custDataLst>
          </p:nvPr>
        </p:nvSpPr>
        <p:spPr>
          <a:xfrm>
            <a:off x="1459865" y="226695"/>
            <a:ext cx="10732770" cy="60579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500" noProof="0" dirty="0">
                <a:solidFill>
                  <a:schemeClr val="bg1"/>
                </a:solidFill>
                <a:latin typeface="Century Gothic" panose="020B0502020202020204" charset="0"/>
                <a:ea typeface="Gilroy" panose="00000400000000000000" charset="0"/>
                <a:cs typeface="Century Gothic" panose="020B0502020202020204" charset="0"/>
                <a:sym typeface="+mn-ea"/>
              </a:rPr>
              <a:t>  05. Where Videos Can be Embedded </a:t>
            </a:r>
            <a:endParaRPr lang="en-US" altLang="zh-CN" sz="3500" noProof="0" dirty="0">
              <a:solidFill>
                <a:schemeClr val="bg1"/>
              </a:solidFill>
              <a:latin typeface="Century Gothic" panose="020B0502020202020204" charset="0"/>
              <a:ea typeface="Gilroy" panose="00000400000000000000" charset="0"/>
              <a:cs typeface="Century Gothic" panose="020B0502020202020204" charset="0"/>
              <a:sym typeface="+mn-ea"/>
            </a:endParaRPr>
          </a:p>
        </p:txBody>
      </p:sp>
      <p:sp>
        <p:nvSpPr>
          <p:cNvPr id="39" name="矩形 38"/>
          <p:cNvSpPr/>
          <p:nvPr/>
        </p:nvSpPr>
        <p:spPr>
          <a:xfrm>
            <a:off x="0" y="6136640"/>
            <a:ext cx="12192000" cy="721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3" name="Text Box 12"/>
          <p:cNvSpPr txBox="1"/>
          <p:nvPr/>
        </p:nvSpPr>
        <p:spPr>
          <a:xfrm>
            <a:off x="260350" y="6289675"/>
            <a:ext cx="11798935" cy="360680"/>
          </a:xfrm>
          <a:prstGeom prst="rect">
            <a:avLst/>
          </a:prstGeom>
          <a:noFill/>
        </p:spPr>
        <p:txBody>
          <a:bodyPr wrap="square" rtlCol="0" anchor="t">
            <a:spAutoFit/>
          </a:bodyPr>
          <a:p>
            <a:pPr algn="ctr"/>
            <a:r>
              <a:rPr lang="en-US" altLang="zh-CN" sz="1750" b="1" dirty="0">
                <a:effectLst>
                  <a:outerShdw blurRad="38100" dist="19050" dir="2700000" algn="tl" rotWithShape="0">
                    <a:schemeClr val="dk1">
                      <a:alpha val="40000"/>
                    </a:schemeClr>
                  </a:outerShdw>
                </a:effectLst>
                <a:ea typeface="+mj-ea"/>
                <a:cs typeface="+mn-lt"/>
                <a:sym typeface="+mn-ea"/>
              </a:rPr>
              <a:t>THE IMPORTANCE OF PROFFESIONAL VIDEO  DOCUMENTARIES IN ATTRACTING OR RETAINING DONOR FUNDING</a:t>
            </a:r>
            <a:endParaRPr lang="en-US" sz="1750" b="1">
              <a:solidFill>
                <a:schemeClr val="bg1"/>
              </a:solidFill>
            </a:endParaRPr>
          </a:p>
        </p:txBody>
      </p:sp>
      <p:pic>
        <p:nvPicPr>
          <p:cNvPr id="9" name="Picture 8" descr="Untitled-1.fw"/>
          <p:cNvPicPr>
            <a:picLocks noChangeAspect="1"/>
          </p:cNvPicPr>
          <p:nvPr/>
        </p:nvPicPr>
        <p:blipFill>
          <a:blip r:embed="rId4"/>
          <a:stretch>
            <a:fillRect/>
          </a:stretch>
        </p:blipFill>
        <p:spPr>
          <a:xfrm>
            <a:off x="393700" y="-635"/>
            <a:ext cx="1191895" cy="1191260"/>
          </a:xfrm>
          <a:prstGeom prst="rect">
            <a:avLst/>
          </a:prstGeom>
        </p:spPr>
      </p:pic>
    </p:spTree>
  </p:cSld>
  <p:clrMapOvr>
    <a:masterClrMapping/>
  </p:clrMapOvr>
</p:sld>
</file>

<file path=ppt/tags/tag1.xml><?xml version="1.0" encoding="utf-8"?>
<p:tagLst xmlns:p="http://schemas.openxmlformats.org/presentationml/2006/main">
  <p:tag name="PA" val="v5.2.10"/>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PP_MARK_KEY" val="068659b2-b470-451f-817e-30251c6c54ae"/>
  <p:tag name="COMMONDATA" val="eyJoZGlkIjoiYzhkMjg0NDA1MzdiYTViNDBhYWU0YmMwMWY1YWViMDYifQ=="/>
</p:tagLst>
</file>

<file path=ppt/tags/tag2.xml><?xml version="1.0" encoding="utf-8"?>
<p:tagLst xmlns:p="http://schemas.openxmlformats.org/presentationml/2006/main">
  <p:tag name="PA" val="v5.2.1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0B0F0"/>
      </a:accent1>
      <a:accent2>
        <a:srgbClr val="FF73A7"/>
      </a:accent2>
      <a:accent3>
        <a:srgbClr val="FFCD4E"/>
      </a:accent3>
      <a:accent4>
        <a:srgbClr val="FFB458"/>
      </a:accent4>
      <a:accent5>
        <a:srgbClr val="FAFAFA"/>
      </a:accent5>
      <a:accent6>
        <a:srgbClr val="70AD47"/>
      </a:accent6>
      <a:hlink>
        <a:srgbClr val="0563C1"/>
      </a:hlink>
      <a:folHlink>
        <a:srgbClr val="954F72"/>
      </a:folHlink>
    </a:clrScheme>
    <a:fontScheme name="海外商务风01">
      <a:majorFont>
        <a:latin typeface="Hubot-Sans Black Wide"/>
        <a:ea typeface=""/>
        <a:cs typeface=""/>
      </a:majorFont>
      <a:minorFont>
        <a:latin typeface="Gilro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prstDash val="solid"/>
        </a:ln>
        <a:effectLst>
          <a:outerShdw blurRad="203200" dist="101600" dir="8100000" algn="tr" rotWithShape="0">
            <a:srgbClr val="FF5DA9">
              <a:alpha val="10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roy"/>
        <a:ea typeface=""/>
        <a:cs typeface=""/>
        <a:font script="Jpan" typeface="游ゴシック"/>
        <a:font script="Hang" typeface="맑은 고딕"/>
        <a:font script="Hans" typeface="Gilroy"/>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Gilroy"/>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roy"/>
        <a:ea typeface=""/>
        <a:cs typeface=""/>
        <a:font script="Jpan" typeface="ＭＳ Ｐゴシック"/>
        <a:font script="Hang" typeface="맑은 고딕"/>
        <a:font script="Hans" typeface="Gilroy"/>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0B0F0"/>
    </a:accent1>
    <a:accent2>
      <a:srgbClr val="FF73A7"/>
    </a:accent2>
    <a:accent3>
      <a:srgbClr val="FFCD4E"/>
    </a:accent3>
    <a:accent4>
      <a:srgbClr val="FFB458"/>
    </a:accent4>
    <a:accent5>
      <a:srgbClr val="FAFAFA"/>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00B0F0"/>
    </a:accent1>
    <a:accent2>
      <a:srgbClr val="FF73A7"/>
    </a:accent2>
    <a:accent3>
      <a:srgbClr val="FFCD4E"/>
    </a:accent3>
    <a:accent4>
      <a:srgbClr val="FFB458"/>
    </a:accent4>
    <a:accent5>
      <a:srgbClr val="FAFAFA"/>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00B0F0"/>
    </a:accent1>
    <a:accent2>
      <a:srgbClr val="FF73A7"/>
    </a:accent2>
    <a:accent3>
      <a:srgbClr val="FFCD4E"/>
    </a:accent3>
    <a:accent4>
      <a:srgbClr val="FFB458"/>
    </a:accent4>
    <a:accent5>
      <a:srgbClr val="FAFAFA"/>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6341</Words>
  <Application>WPS Presentation</Application>
  <PresentationFormat>宽屏</PresentationFormat>
  <Paragraphs>223</Paragraphs>
  <Slides>16</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16</vt:i4>
      </vt:variant>
    </vt:vector>
  </HeadingPairs>
  <TitlesOfParts>
    <vt:vector size="38" baseType="lpstr">
      <vt:lpstr>Arial</vt:lpstr>
      <vt:lpstr>SimSun</vt:lpstr>
      <vt:lpstr>Wingdings</vt:lpstr>
      <vt:lpstr>Gilroy</vt:lpstr>
      <vt:lpstr>Arial Black</vt:lpstr>
      <vt:lpstr>Adobe Gothic Std B</vt:lpstr>
      <vt:lpstr>Hubot-Sans Black Wide</vt:lpstr>
      <vt:lpstr>Segoe Print</vt:lpstr>
      <vt:lpstr>Century Gothic</vt:lpstr>
      <vt:lpstr>Wingdings</vt:lpstr>
      <vt:lpstr>Montserrat</vt:lpstr>
      <vt:lpstr>Microsoft YaHei</vt:lpstr>
      <vt:lpstr>Arial Unicode MS</vt:lpstr>
      <vt:lpstr>Calibri</vt:lpstr>
      <vt:lpstr>Britannic Bold</vt:lpstr>
      <vt:lpstr>Javanese Text</vt:lpstr>
      <vt:lpstr>Kozuka Gothic Pro H</vt:lpstr>
      <vt:lpstr>Kozuka Gothic Pr6N EL</vt:lpstr>
      <vt:lpstr>Kozuka Gothic Pr6N H</vt:lpstr>
      <vt:lpstr>Franklin Gothic Demi Cond</vt:lpstr>
      <vt:lpstr>Franklin Gothic Demi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hui ming</dc:creator>
  <cp:lastModifiedBy>God Mat</cp:lastModifiedBy>
  <cp:revision>147</cp:revision>
  <dcterms:created xsi:type="dcterms:W3CDTF">2022-06-26T21:27:00Z</dcterms:created>
  <dcterms:modified xsi:type="dcterms:W3CDTF">2024-04-30T15:30:18Z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4A9F9AC5741E42FCA5AC0C0652FE08CB_13</vt:lpwstr>
  </property>
  <property fmtid="{D5CDD505-2E9C-101B-9397-08002B2CF9AE}" pid="3" name="KSOProductBuildVer">
    <vt:lpwstr>1033-12.2.0.16731</vt:lpwstr>
  </property>
</Properties>
</file>